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emf" ContentType="image/x-emf"/>
  <Default Extension="xml" ContentType="application/xml"/>
  <Default Extension="wdp" ContentType="image/vnd.ms-photo"/>
  <Override PartName="/ppt/presentation.xml" ContentType="application/vnd.openxmlformats-officedocument.presentationml.presentation.main+xml"/>
  <Override PartName="/ppt/slides/slide17.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1" r:id="rId3"/>
    <p:sldId id="262" r:id="rId4"/>
    <p:sldId id="263" r:id="rId5"/>
    <p:sldId id="264" r:id="rId6"/>
    <p:sldId id="275" r:id="rId7"/>
    <p:sldId id="265" r:id="rId8"/>
    <p:sldId id="266" r:id="rId9"/>
    <p:sldId id="267" r:id="rId10"/>
    <p:sldId id="268" r:id="rId11"/>
    <p:sldId id="269" r:id="rId12"/>
    <p:sldId id="258" r:id="rId13"/>
    <p:sldId id="270" r:id="rId14"/>
    <p:sldId id="276"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126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8" Type="http://schemas.openxmlformats.org/officeDocument/2006/relationships/slide" Target="slides/slide7.xml"/><Relationship Id="rId26" Type="http://schemas.openxmlformats.org/officeDocument/2006/relationships/customXml" Target="../customXml/item3.xml"/><Relationship Id="rId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25" Type="http://schemas.openxmlformats.org/officeDocument/2006/relationships/customXml" Target="../customXml/item2.xml"/><Relationship Id="rId20" Type="http://schemas.openxmlformats.org/officeDocument/2006/relationships/presProps" Target="presProps.xml"/><Relationship Id="rId16" Type="http://schemas.openxmlformats.org/officeDocument/2006/relationships/slide" Target="slides/slide15.xml"/><Relationship Id="rId2" Type="http://schemas.openxmlformats.org/officeDocument/2006/relationships/slide" Target="slides/slide1.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4" Type="http://schemas.openxmlformats.org/officeDocument/2006/relationships/customXml" Target="../customXml/item1.xml"/><Relationship Id="rId23" Type="http://schemas.openxmlformats.org/officeDocument/2006/relationships/tableStyles" Target="tableStyles.xml"/><Relationship Id="rId15" Type="http://schemas.openxmlformats.org/officeDocument/2006/relationships/slide" Target="slides/slide1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printerSettings" Target="printerSettings/printerSettings1.bin"/><Relationship Id="rId9" Type="http://schemas.openxmlformats.org/officeDocument/2006/relationships/slide" Target="slides/slide8.xml"/><Relationship Id="rId22" Type="http://schemas.openxmlformats.org/officeDocument/2006/relationships/theme" Target="theme/theme1.xml"/><Relationship Id="rId14" Type="http://schemas.openxmlformats.org/officeDocument/2006/relationships/slide" Target="slides/slide13.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xmlns=""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E11CD474-E5E1-4D01-97F6-0C9FC09332C0}"/>
              </a:ext>
            </a:extLst>
          </p:cNvPr>
          <p:cNvSpPr>
            <a:spLocks noGrp="1"/>
          </p:cNvSpPr>
          <p:nvPr>
            <p:ph type="dt" sz="half" idx="10"/>
          </p:nvPr>
        </p:nvSpPr>
        <p:spPr/>
        <p:txBody>
          <a:bodyPr/>
          <a:lstStyle/>
          <a:p>
            <a:fld id="{72345051-2045-45DA-935E-2E3CA1A69ADC}" type="datetimeFigureOut">
              <a:rPr lang="en-US" smtClean="0"/>
              <a:t>23/04/21</a:t>
            </a:fld>
            <a:endParaRPr lang="en-US" dirty="0"/>
          </a:p>
        </p:txBody>
      </p:sp>
      <p:sp>
        <p:nvSpPr>
          <p:cNvPr id="5" name="Footer Placeholder 4">
            <a:extLst>
              <a:ext uri="{FF2B5EF4-FFF2-40B4-BE49-F238E27FC236}">
                <a16:creationId xmlns:a16="http://schemas.microsoft.com/office/drawing/2014/main" xmlns=""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1365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34084D1E-BC98-44E4-8D2C-89CCDC293331}"/>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5" name="Footer Placeholder 4">
            <a:extLst>
              <a:ext uri="{FF2B5EF4-FFF2-40B4-BE49-F238E27FC236}">
                <a16:creationId xmlns:a16="http://schemas.microsoft.com/office/drawing/2014/main" xmlns=""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72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150BC931-E2BF-4C1D-91AA-89F82F8268B2}"/>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5" name="Footer Placeholder 4">
            <a:extLst>
              <a:ext uri="{FF2B5EF4-FFF2-40B4-BE49-F238E27FC236}">
                <a16:creationId xmlns:a16="http://schemas.microsoft.com/office/drawing/2014/main" xmlns=""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182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2A61642-BFBA-48AE-A29C-C2AA7386AE95}"/>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5" name="Footer Placeholder 4">
            <a:extLst>
              <a:ext uri="{FF2B5EF4-FFF2-40B4-BE49-F238E27FC236}">
                <a16:creationId xmlns:a16="http://schemas.microsoft.com/office/drawing/2014/main" xmlns=""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xmlns=""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395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2BF300D-5CBE-47E9-A193-E23C8314D0EA}"/>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5" name="Footer Placeholder 4">
            <a:extLst>
              <a:ext uri="{FF2B5EF4-FFF2-40B4-BE49-F238E27FC236}">
                <a16:creationId xmlns:a16="http://schemas.microsoft.com/office/drawing/2014/main" xmlns=""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xmlns=""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734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E9032FCA-14C6-4497-9C27-3F58062442CE}"/>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6" name="Footer Placeholder 5">
            <a:extLst>
              <a:ext uri="{FF2B5EF4-FFF2-40B4-BE49-F238E27FC236}">
                <a16:creationId xmlns:a16="http://schemas.microsoft.com/office/drawing/2014/main" xmlns=""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xmlns=""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448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4C9407CC-270D-4C98-B95C-7AE67D2E1913}"/>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8" name="Footer Placeholder 7">
            <a:extLst>
              <a:ext uri="{FF2B5EF4-FFF2-40B4-BE49-F238E27FC236}">
                <a16:creationId xmlns:a16="http://schemas.microsoft.com/office/drawing/2014/main" xmlns=""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xmlns=""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216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C6FD9A32-9C83-452B-BC69-CC6E95D3C93C}"/>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4" name="Footer Placeholder 3">
            <a:extLst>
              <a:ext uri="{FF2B5EF4-FFF2-40B4-BE49-F238E27FC236}">
                <a16:creationId xmlns:a16="http://schemas.microsoft.com/office/drawing/2014/main" xmlns=""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xmlns=""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392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72816A0-77C4-4A3F-87BD-A7321E3C84D2}"/>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3" name="Footer Placeholder 2">
            <a:extLst>
              <a:ext uri="{FF2B5EF4-FFF2-40B4-BE49-F238E27FC236}">
                <a16:creationId xmlns:a16="http://schemas.microsoft.com/office/drawing/2014/main" xmlns=""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27057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2584C988-A6DB-469A-B8AA-31866F36E83D}"/>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6" name="Footer Placeholder 5">
            <a:extLst>
              <a:ext uri="{FF2B5EF4-FFF2-40B4-BE49-F238E27FC236}">
                <a16:creationId xmlns:a16="http://schemas.microsoft.com/office/drawing/2014/main" xmlns=""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xmlns=""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96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F62C2F5B-DDDD-4E64-94A9-99E46F4B06A0}"/>
              </a:ext>
            </a:extLst>
          </p:cNvPr>
          <p:cNvSpPr>
            <a:spLocks noGrp="1"/>
          </p:cNvSpPr>
          <p:nvPr>
            <p:ph type="dt" sz="half" idx="10"/>
          </p:nvPr>
        </p:nvSpPr>
        <p:spPr/>
        <p:txBody>
          <a:bodyPr/>
          <a:lstStyle/>
          <a:p>
            <a:fld id="{72345051-2045-45DA-935E-2E3CA1A69ADC}" type="datetimeFigureOut">
              <a:rPr lang="en-US" smtClean="0"/>
              <a:t>23/04/21</a:t>
            </a:fld>
            <a:endParaRPr lang="en-US"/>
          </a:p>
        </p:txBody>
      </p:sp>
      <p:sp>
        <p:nvSpPr>
          <p:cNvPr id="6" name="Footer Placeholder 5">
            <a:extLst>
              <a:ext uri="{FF2B5EF4-FFF2-40B4-BE49-F238E27FC236}">
                <a16:creationId xmlns:a16="http://schemas.microsoft.com/office/drawing/2014/main" xmlns=""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xmlns=""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7750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23/04/21</a:t>
            </a:fld>
            <a:endParaRPr lang="en-US" dirty="0"/>
          </a:p>
        </p:txBody>
      </p:sp>
      <p:sp>
        <p:nvSpPr>
          <p:cNvPr id="5" name="Footer Placeholder 4">
            <a:extLst>
              <a:ext uri="{FF2B5EF4-FFF2-40B4-BE49-F238E27FC236}">
                <a16:creationId xmlns:a16="http://schemas.microsoft.com/office/drawing/2014/main" xmlns=""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1493497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D4829215-4F1C-45DF-B68B-E372C0EE76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E4DAD48A-8737-441E-9CA7-A4CD0634474D}"/>
              </a:ext>
            </a:extLst>
          </p:cNvPr>
          <p:cNvPicPr>
            <a:picLocks noChangeAspect="1"/>
          </p:cNvPicPr>
          <p:nvPr/>
        </p:nvPicPr>
        <p:blipFill rotWithShape="1">
          <a:blip r:embed="rId2">
            <a:extLst>
              <a:ext uri="{28A0092B-C50C-407E-A947-70E740481C1C}">
                <a14:useLocalDpi xmlns:a14="http://schemas.microsoft.com/office/drawing/2010/main" val="0"/>
              </a:ext>
            </a:extLst>
          </a:blip>
          <a:srcRect t="28901" b="28901"/>
          <a:stretch/>
        </p:blipFill>
        <p:spPr>
          <a:xfrm>
            <a:off x="3069" y="10"/>
            <a:ext cx="12188931" cy="6857990"/>
          </a:xfrm>
          <a:prstGeom prst="rect">
            <a:avLst/>
          </a:prstGeom>
        </p:spPr>
      </p:pic>
      <p:sp>
        <p:nvSpPr>
          <p:cNvPr id="11" name="Freeform: Shape 10">
            <a:extLst>
              <a:ext uri="{FF2B5EF4-FFF2-40B4-BE49-F238E27FC236}">
                <a16:creationId xmlns:a16="http://schemas.microsoft.com/office/drawing/2014/main" xmlns="" id="{264D4509-EFC8-4812-861A-783863BFCE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70902" y="1823454"/>
            <a:ext cx="5531319"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75A8AB"/>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xmlns="" id="{E37F5ECA-D81B-403D-9343-7C7271F806BE}"/>
              </a:ext>
            </a:extLst>
          </p:cNvPr>
          <p:cNvSpPr>
            <a:spLocks noGrp="1"/>
          </p:cNvSpPr>
          <p:nvPr>
            <p:ph type="ctrTitle"/>
          </p:nvPr>
        </p:nvSpPr>
        <p:spPr>
          <a:xfrm>
            <a:off x="6439309" y="2855976"/>
            <a:ext cx="4794504" cy="1517904"/>
          </a:xfrm>
        </p:spPr>
        <p:txBody>
          <a:bodyPr>
            <a:normAutofit fontScale="90000"/>
          </a:bodyPr>
          <a:lstStyle/>
          <a:p>
            <a:pPr algn="ctr"/>
            <a:r>
              <a:rPr lang="en-IN" sz="5200" dirty="0"/>
              <a:t>Viral Nanoelectronics</a:t>
            </a:r>
          </a:p>
        </p:txBody>
      </p:sp>
      <p:sp>
        <p:nvSpPr>
          <p:cNvPr id="3" name="Subtitle 2">
            <a:extLst>
              <a:ext uri="{FF2B5EF4-FFF2-40B4-BE49-F238E27FC236}">
                <a16:creationId xmlns:a16="http://schemas.microsoft.com/office/drawing/2014/main" xmlns="" id="{B8477A33-0F82-4219-8E92-E446CE70C2C2}"/>
              </a:ext>
            </a:extLst>
          </p:cNvPr>
          <p:cNvSpPr>
            <a:spLocks noGrp="1"/>
          </p:cNvSpPr>
          <p:nvPr>
            <p:ph type="subTitle" idx="1"/>
          </p:nvPr>
        </p:nvSpPr>
        <p:spPr>
          <a:xfrm>
            <a:off x="6539335" y="4368867"/>
            <a:ext cx="4594451" cy="941832"/>
          </a:xfrm>
        </p:spPr>
        <p:txBody>
          <a:bodyPr>
            <a:noAutofit/>
          </a:bodyPr>
          <a:lstStyle/>
          <a:p>
            <a:pPr algn="ctr"/>
            <a:r>
              <a:rPr kumimoji="0" lang="en-US" sz="1800" b="1"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 </a:t>
            </a:r>
            <a:r>
              <a:rPr kumimoji="0" lang="en-US" sz="1800" b="1"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breeds viruses that coat themselves in selected substances, then self-assemble into such devices as liquid crystals, nano- wires and electrodes.</a:t>
            </a:r>
            <a:endParaRPr lang="en-IN" sz="1800" dirty="0"/>
          </a:p>
        </p:txBody>
      </p:sp>
    </p:spTree>
    <p:extLst>
      <p:ext uri="{BB962C8B-B14F-4D97-AF65-F5344CB8AC3E}">
        <p14:creationId xmlns:p14="http://schemas.microsoft.com/office/powerpoint/2010/main" val="3183349403"/>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lnSpcReduction="10000"/>
          </a:bodyPr>
          <a:lstStyle/>
          <a:p>
            <a:pPr algn="just"/>
            <a:r>
              <a:rPr lang="en-US" b="1" dirty="0"/>
              <a:t> </a:t>
            </a:r>
            <a:r>
              <a:rPr lang="en-US" sz="2800" b="0" i="0" u="none" strike="noStrike" baseline="0" dirty="0">
                <a:latin typeface="Sabon-Roman"/>
              </a:rPr>
              <a:t>A variant of this phage </a:t>
            </a:r>
            <a:r>
              <a:rPr lang="en-US" dirty="0">
                <a:latin typeface="Sabon-Roman"/>
              </a:rPr>
              <a:t>can </a:t>
            </a:r>
            <a:r>
              <a:rPr lang="en-US" sz="2800" b="0" i="0" u="none" strike="noStrike" baseline="0" dirty="0">
                <a:latin typeface="Sabon-Roman"/>
              </a:rPr>
              <a:t>even link up with its fellows to form a gold wire many centimeters long, which can be spun like thread and woven into cloth fabric. </a:t>
            </a:r>
          </a:p>
          <a:p>
            <a:pPr algn="just"/>
            <a:r>
              <a:rPr lang="en-US" sz="2800" b="0" i="0" u="none" strike="noStrike" baseline="0" dirty="0">
                <a:latin typeface="Sabon-Roman"/>
              </a:rPr>
              <a:t>Such a wire, bonded to chemically </a:t>
            </a:r>
            <a:r>
              <a:rPr lang="en-IN" sz="2800" b="0" i="0" u="none" strike="noStrike" baseline="0" dirty="0">
                <a:latin typeface="Sabon-Roman"/>
              </a:rPr>
              <a:t>sensitive receptors, might detect </a:t>
            </a:r>
            <a:r>
              <a:rPr lang="en-US" sz="2800" b="0" i="0" u="none" strike="noStrike" baseline="0" dirty="0">
                <a:latin typeface="Sabon-Roman"/>
              </a:rPr>
              <a:t>toxic or biologically threatening agents.</a:t>
            </a:r>
          </a:p>
          <a:p>
            <a:pPr algn="just"/>
            <a:r>
              <a:rPr lang="en-US" dirty="0">
                <a:latin typeface="Sabon-Roman"/>
              </a:rPr>
              <a:t>T</a:t>
            </a:r>
            <a:r>
              <a:rPr lang="en-US" sz="2800" b="0" i="0" u="none" strike="noStrike" baseline="0" dirty="0">
                <a:latin typeface="Sabon-Roman"/>
              </a:rPr>
              <a:t>he experimental merit of various other organisms have been examined so far. </a:t>
            </a:r>
          </a:p>
          <a:p>
            <a:pPr algn="just"/>
            <a:r>
              <a:rPr lang="en-US" sz="2800" b="0" i="0" u="none" strike="noStrike" baseline="0" dirty="0">
                <a:latin typeface="Sabon-Roman"/>
              </a:rPr>
              <a:t>M13-- because its immense length-to width</a:t>
            </a:r>
            <a:r>
              <a:rPr lang="en-US" dirty="0">
                <a:latin typeface="Sabon-Roman"/>
              </a:rPr>
              <a:t> </a:t>
            </a:r>
            <a:r>
              <a:rPr lang="en-US" sz="2800" b="0" i="0" u="none" strike="noStrike" baseline="0" dirty="0">
                <a:latin typeface="Sabon-Roman"/>
              </a:rPr>
              <a:t>ratio makes it naturally assemble </a:t>
            </a:r>
            <a:r>
              <a:rPr lang="en-IN" sz="2800" b="0" i="0" u="none" strike="noStrike" baseline="0" dirty="0">
                <a:latin typeface="Sabon-Roman"/>
              </a:rPr>
              <a:t>into more complex shapes. </a:t>
            </a:r>
          </a:p>
          <a:p>
            <a:pPr marL="0" indent="0" algn="just">
              <a:buNone/>
            </a:pPr>
            <a:endParaRPr lang="en-IN" sz="2800" b="1" i="0" u="none" strike="noStrike" baseline="0" dirty="0">
              <a:latin typeface="Sabon-Roman"/>
            </a:endParaRPr>
          </a:p>
          <a:p>
            <a:pPr marL="0" indent="0" algn="just">
              <a:buNone/>
            </a:pPr>
            <a:endParaRPr lang="en-US" sz="2800" b="0" i="0" u="none" strike="noStrike" baseline="0" dirty="0">
              <a:latin typeface="Sabon-Roman"/>
            </a:endParaRPr>
          </a:p>
        </p:txBody>
      </p:sp>
    </p:spTree>
    <p:extLst>
      <p:ext uri="{BB962C8B-B14F-4D97-AF65-F5344CB8AC3E}">
        <p14:creationId xmlns:p14="http://schemas.microsoft.com/office/powerpoint/2010/main" val="181256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lnSpcReduction="20000"/>
          </a:bodyPr>
          <a:lstStyle/>
          <a:p>
            <a:pPr algn="just"/>
            <a:r>
              <a:rPr lang="en-US" sz="2800" b="0" i="0" u="none" strike="noStrike" baseline="0" dirty="0">
                <a:latin typeface="Sabon-Roman"/>
              </a:rPr>
              <a:t>M13 phages were selected to form a film 10 centimeters square and less than a micron thick, </a:t>
            </a:r>
            <a:endParaRPr lang="en-US" dirty="0">
              <a:latin typeface="Sabon-Roman"/>
            </a:endParaRPr>
          </a:p>
          <a:p>
            <a:pPr algn="just"/>
            <a:r>
              <a:rPr lang="en-US" sz="2800" b="0" i="0" u="none" strike="noStrike" baseline="0" dirty="0">
                <a:latin typeface="Sabon-Roman"/>
              </a:rPr>
              <a:t>The structure was then fixed into a stable sheet by throwing in the </a:t>
            </a:r>
            <a:r>
              <a:rPr lang="en-IN" sz="2800" b="0" i="0" u="none" strike="noStrike" baseline="0" dirty="0">
                <a:latin typeface="Sabon-Roman"/>
              </a:rPr>
              <a:t>odd chemical cross-linkage.</a:t>
            </a:r>
          </a:p>
          <a:p>
            <a:pPr algn="just"/>
            <a:r>
              <a:rPr lang="en-IN" dirty="0">
                <a:latin typeface="Sabon-Roman"/>
              </a:rPr>
              <a:t> Applications-- </a:t>
            </a:r>
            <a:r>
              <a:rPr lang="en-US" sz="2800" b="0" i="0" u="none" strike="noStrike" baseline="0" dirty="0">
                <a:latin typeface="Sabon-Roman"/>
              </a:rPr>
              <a:t>developing such sheets as electrodes for </a:t>
            </a:r>
            <a:r>
              <a:rPr lang="en-IN" sz="2800" b="0" i="0" u="none" strike="noStrike" baseline="0" dirty="0">
                <a:latin typeface="Sabon-Roman"/>
              </a:rPr>
              <a:t>an ultralight lithium-ion battery.</a:t>
            </a:r>
          </a:p>
          <a:p>
            <a:pPr algn="just"/>
            <a:r>
              <a:rPr lang="en-IN" dirty="0">
                <a:latin typeface="Sabon-Roman"/>
              </a:rPr>
              <a:t> </a:t>
            </a:r>
            <a:r>
              <a:rPr lang="en-US" sz="2800" b="0" i="0" u="none" strike="noStrike" baseline="0" dirty="0">
                <a:latin typeface="Sabon-Roman"/>
              </a:rPr>
              <a:t>The negative electrode can be formed from a sheet of phages bred to encrust themselves in gold and cobalt oxide</a:t>
            </a:r>
            <a:r>
              <a:rPr lang="en-US" sz="2400" dirty="0">
                <a:latin typeface="Sabon-Roman"/>
              </a:rPr>
              <a:t>.</a:t>
            </a:r>
            <a:endParaRPr lang="en-US" sz="2400" b="0" i="0" u="none" strike="noStrike" baseline="0" dirty="0">
              <a:latin typeface="Sabon-Roman"/>
            </a:endParaRPr>
          </a:p>
          <a:p>
            <a:pPr algn="just"/>
            <a:r>
              <a:rPr lang="en-US" dirty="0">
                <a:latin typeface="Sabon-Roman"/>
              </a:rPr>
              <a:t>T</a:t>
            </a:r>
            <a:r>
              <a:rPr lang="en-US" sz="2800" b="0" i="0" u="none" strike="noStrike" baseline="0" dirty="0">
                <a:latin typeface="Sabon-Roman"/>
              </a:rPr>
              <a:t>he gold was used to increase conductivity, the cobalt oxide to exchange ions with the battery </a:t>
            </a:r>
            <a:r>
              <a:rPr lang="en-IN" sz="2800" b="0" i="0" u="none" strike="noStrike" baseline="0" dirty="0">
                <a:latin typeface="Sabon-Roman"/>
              </a:rPr>
              <a:t>electrolyte.</a:t>
            </a:r>
            <a:endParaRPr lang="en-US" sz="2800" b="0" i="0" u="none" strike="noStrike" baseline="0" dirty="0">
              <a:latin typeface="Sabon-Roman"/>
            </a:endParaRPr>
          </a:p>
        </p:txBody>
      </p:sp>
    </p:spTree>
    <p:extLst>
      <p:ext uri="{BB962C8B-B14F-4D97-AF65-F5344CB8AC3E}">
        <p14:creationId xmlns:p14="http://schemas.microsoft.com/office/powerpoint/2010/main" val="163368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F75878C-8B99-4920-B6E5-873E310C14A9}"/>
              </a:ext>
            </a:extLst>
          </p:cNvPr>
          <p:cNvPicPr>
            <a:picLocks noGrp="1" noChangeAspect="1"/>
          </p:cNvPicPr>
          <p:nvPr>
            <p:ph idx="1"/>
          </p:nvPr>
        </p:nvPicPr>
        <p:blipFill>
          <a:blip r:embed="rId2"/>
          <a:stretch>
            <a:fillRect/>
          </a:stretch>
        </p:blipFill>
        <p:spPr>
          <a:xfrm>
            <a:off x="384569" y="915168"/>
            <a:ext cx="5826034" cy="5464764"/>
          </a:xfrm>
        </p:spPr>
      </p:pic>
      <p:sp>
        <p:nvSpPr>
          <p:cNvPr id="8" name="TextBox 7">
            <a:extLst>
              <a:ext uri="{FF2B5EF4-FFF2-40B4-BE49-F238E27FC236}">
                <a16:creationId xmlns:a16="http://schemas.microsoft.com/office/drawing/2014/main" xmlns="" id="{D5B1DE2F-44CE-49AA-8DEB-653AD6B65891}"/>
              </a:ext>
            </a:extLst>
          </p:cNvPr>
          <p:cNvSpPr txBox="1"/>
          <p:nvPr/>
        </p:nvSpPr>
        <p:spPr>
          <a:xfrm>
            <a:off x="6357256" y="1275070"/>
            <a:ext cx="5765075" cy="3046988"/>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Aharoni" panose="02010803020104030203" pitchFamily="2" charset="-79"/>
                <a:cs typeface="Aharoni" panose="02010803020104030203" pitchFamily="2" charset="-79"/>
              </a:rPr>
              <a:t>The experiment depicts </a:t>
            </a:r>
            <a:r>
              <a:rPr lang="en-US" sz="2400" b="0" i="0" u="none" strike="noStrike" baseline="0" dirty="0" smtClean="0">
                <a:latin typeface="Aharoni" panose="02010803020104030203" pitchFamily="2" charset="-79"/>
                <a:cs typeface="Aharoni" panose="02010803020104030203" pitchFamily="2" charset="-79"/>
              </a:rPr>
              <a:t>M13 </a:t>
            </a:r>
            <a:r>
              <a:rPr lang="en-US" sz="2400" b="0" i="0" u="none" strike="noStrike" baseline="0" dirty="0">
                <a:latin typeface="Aharoni" panose="02010803020104030203" pitchFamily="2" charset="-79"/>
                <a:cs typeface="Aharoni" panose="02010803020104030203" pitchFamily="2" charset="-79"/>
              </a:rPr>
              <a:t>variants as building blocks for electrodes in flexible </a:t>
            </a:r>
            <a:r>
              <a:rPr lang="en-IN" sz="2400" b="0" i="0" u="none" strike="noStrike" baseline="0" dirty="0">
                <a:latin typeface="Aharoni" panose="02010803020104030203" pitchFamily="2" charset="-79"/>
                <a:cs typeface="Aharoni" panose="02010803020104030203" pitchFamily="2" charset="-79"/>
              </a:rPr>
              <a:t>lightweight lithium-ion batteries.</a:t>
            </a:r>
          </a:p>
          <a:p>
            <a:pPr marL="285750" indent="-285750">
              <a:buFont typeface="Arial" panose="020B0604020202020204" pitchFamily="34" charset="0"/>
              <a:buChar char="•"/>
            </a:pPr>
            <a:r>
              <a:rPr lang="en-US" sz="2400" dirty="0">
                <a:latin typeface="Aharoni" panose="02010803020104030203" pitchFamily="2" charset="-79"/>
                <a:cs typeface="Aharoni" panose="02010803020104030203" pitchFamily="2" charset="-79"/>
              </a:rPr>
              <a:t>A</a:t>
            </a:r>
            <a:r>
              <a:rPr lang="en-US" sz="2400" b="0" i="0" u="none" strike="noStrike" baseline="0" dirty="0">
                <a:latin typeface="Aharoni" panose="02010803020104030203" pitchFamily="2" charset="-79"/>
                <a:cs typeface="Aharoni" panose="02010803020104030203" pitchFamily="2" charset="-79"/>
              </a:rPr>
              <a:t>n </a:t>
            </a:r>
            <a:r>
              <a:rPr lang="en-US" sz="2400" dirty="0">
                <a:latin typeface="Aharoni" panose="02010803020104030203" pitchFamily="2" charset="-79"/>
                <a:cs typeface="Aharoni" panose="02010803020104030203" pitchFamily="2" charset="-79"/>
              </a:rPr>
              <a:t>M13 variant was selected  </a:t>
            </a:r>
            <a:r>
              <a:rPr lang="en-US" sz="2400" b="0" i="0" u="none" strike="noStrike" baseline="0" dirty="0">
                <a:latin typeface="Aharoni" panose="02010803020104030203" pitchFamily="2" charset="-79"/>
                <a:cs typeface="Aharoni" panose="02010803020104030203" pitchFamily="2" charset="-79"/>
              </a:rPr>
              <a:t>that can bind to cobalt oxide, a substance able to store lithium ions. </a:t>
            </a:r>
          </a:p>
          <a:p>
            <a:pPr marL="285750" indent="-285750" algn="just">
              <a:buFont typeface="Arial" panose="020B0604020202020204" pitchFamily="34" charset="0"/>
              <a:buChar char="•"/>
            </a:pPr>
            <a:r>
              <a:rPr lang="en-US" sz="2400" dirty="0">
                <a:latin typeface="Aharoni" panose="02010803020104030203" pitchFamily="2" charset="-79"/>
                <a:cs typeface="Aharoni" panose="02010803020104030203" pitchFamily="2" charset="-79"/>
              </a:rPr>
              <a:t>C</a:t>
            </a:r>
            <a:r>
              <a:rPr lang="en-US" sz="2400" b="0" i="0" u="none" strike="noStrike" baseline="0" dirty="0">
                <a:latin typeface="Aharoni" panose="02010803020104030203" pitchFamily="2" charset="-79"/>
                <a:cs typeface="Aharoni" panose="02010803020104030203" pitchFamily="2" charset="-79"/>
              </a:rPr>
              <a:t>opies of the virus was put on an electrolyte film containing lithium.</a:t>
            </a:r>
            <a:r>
              <a:rPr lang="en-IN" sz="2400" b="0" i="0" u="none" strike="noStrike" baseline="0" dirty="0">
                <a:latin typeface="Aharoni" panose="02010803020104030203" pitchFamily="2" charset="-79"/>
                <a:cs typeface="Aharoni" panose="02010803020104030203" pitchFamily="2" charset="-79"/>
              </a:rPr>
              <a:t> </a:t>
            </a:r>
            <a:endParaRPr lang="en-IN" sz="2400" dirty="0">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xmlns="" id="{39240E4A-3234-44B8-ACD4-159BEDC8612F}"/>
              </a:ext>
            </a:extLst>
          </p:cNvPr>
          <p:cNvSpPr txBox="1"/>
          <p:nvPr/>
        </p:nvSpPr>
        <p:spPr>
          <a:xfrm>
            <a:off x="531222" y="1006638"/>
            <a:ext cx="6096000" cy="584775"/>
          </a:xfrm>
          <a:prstGeom prst="rect">
            <a:avLst/>
          </a:prstGeom>
          <a:noFill/>
        </p:spPr>
        <p:txBody>
          <a:bodyPr wrap="square">
            <a:spAutoFit/>
          </a:bodyPr>
          <a:lstStyle/>
          <a:p>
            <a:r>
              <a:rPr lang="en-US" sz="3200" b="0" i="0" u="none" strike="noStrike" baseline="0" dirty="0">
                <a:solidFill>
                  <a:srgbClr val="FFFFFF"/>
                </a:solidFill>
                <a:latin typeface="ConduitITC-Light"/>
              </a:rPr>
              <a:t>A NEW KIND OF BATTERY</a:t>
            </a:r>
            <a:endParaRPr lang="en-IN" sz="3200" dirty="0"/>
          </a:p>
        </p:txBody>
      </p:sp>
      <p:grpSp>
        <p:nvGrpSpPr>
          <p:cNvPr id="20" name="Group 19">
            <a:extLst>
              <a:ext uri="{FF2B5EF4-FFF2-40B4-BE49-F238E27FC236}">
                <a16:creationId xmlns:a16="http://schemas.microsoft.com/office/drawing/2014/main" xmlns="" id="{7B3A4160-C1F4-4F89-9FF9-A220264ABC4A}"/>
              </a:ext>
            </a:extLst>
          </p:cNvPr>
          <p:cNvGrpSpPr/>
          <p:nvPr/>
        </p:nvGrpSpPr>
        <p:grpSpPr>
          <a:xfrm>
            <a:off x="2081347" y="2805387"/>
            <a:ext cx="1393372" cy="1363842"/>
            <a:chOff x="2600900" y="2243086"/>
            <a:chExt cx="1393372" cy="1363842"/>
          </a:xfrm>
        </p:grpSpPr>
        <p:sp>
          <p:nvSpPr>
            <p:cNvPr id="11" name="TextBox 10">
              <a:extLst>
                <a:ext uri="{FF2B5EF4-FFF2-40B4-BE49-F238E27FC236}">
                  <a16:creationId xmlns:a16="http://schemas.microsoft.com/office/drawing/2014/main" xmlns="" id="{D485C56E-C094-4F3A-98D5-AEA8731C0502}"/>
                </a:ext>
              </a:extLst>
            </p:cNvPr>
            <p:cNvSpPr txBox="1"/>
            <p:nvPr/>
          </p:nvSpPr>
          <p:spPr>
            <a:xfrm>
              <a:off x="2600900" y="2243086"/>
              <a:ext cx="1393372" cy="707886"/>
            </a:xfrm>
            <a:prstGeom prst="rect">
              <a:avLst/>
            </a:prstGeom>
            <a:noFill/>
          </p:spPr>
          <p:txBody>
            <a:bodyPr wrap="square" rtlCol="0">
              <a:spAutoFit/>
            </a:bodyPr>
            <a:lstStyle/>
            <a:p>
              <a:r>
                <a:rPr lang="en-IN" sz="4000" b="1" dirty="0">
                  <a:solidFill>
                    <a:schemeClr val="bg1"/>
                  </a:solidFill>
                  <a:effectLst>
                    <a:outerShdw blurRad="38100" dist="38100" dir="2700000" algn="tl">
                      <a:srgbClr val="000000">
                        <a:alpha val="43137"/>
                      </a:srgbClr>
                    </a:outerShdw>
                  </a:effectLst>
                  <a:latin typeface="Arial Black" panose="020B0A04020102020204" pitchFamily="34" charset="0"/>
                </a:rPr>
                <a:t>M13</a:t>
              </a:r>
            </a:p>
          </p:txBody>
        </p:sp>
        <p:cxnSp>
          <p:nvCxnSpPr>
            <p:cNvPr id="13" name="Connector: Elbow 12">
              <a:extLst>
                <a:ext uri="{FF2B5EF4-FFF2-40B4-BE49-F238E27FC236}">
                  <a16:creationId xmlns:a16="http://schemas.microsoft.com/office/drawing/2014/main" xmlns="" id="{DC20D967-47C7-4D0B-84CF-AF328A8B4AD4}"/>
                </a:ext>
              </a:extLst>
            </p:cNvPr>
            <p:cNvCxnSpPr/>
            <p:nvPr/>
          </p:nvCxnSpPr>
          <p:spPr>
            <a:xfrm rot="16200000" flipH="1">
              <a:off x="2927472" y="3083024"/>
              <a:ext cx="740229" cy="307580"/>
            </a:xfrm>
            <a:prstGeom prst="bentConnector3">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966999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lnSpcReduction="10000"/>
          </a:bodyPr>
          <a:lstStyle/>
          <a:p>
            <a:pPr algn="just"/>
            <a:r>
              <a:rPr lang="en-US" sz="2800" b="0" i="0" u="none" strike="noStrike" baseline="0" dirty="0">
                <a:latin typeface="Sabon-Roman"/>
              </a:rPr>
              <a:t>Such ion exchange is what moves charge from one electrode to the </a:t>
            </a:r>
            <a:r>
              <a:rPr lang="en-IN" sz="2800" b="0" i="0" u="none" strike="noStrike" baseline="0" dirty="0">
                <a:latin typeface="Sabon-Roman"/>
              </a:rPr>
              <a:t>other.</a:t>
            </a:r>
          </a:p>
          <a:p>
            <a:pPr algn="just"/>
            <a:r>
              <a:rPr lang="en-IN" sz="2800" b="0" i="0" u="none" strike="noStrike" baseline="0" dirty="0">
                <a:latin typeface="Sabon-Roman"/>
              </a:rPr>
              <a:t>The electrode assembles directly </a:t>
            </a:r>
            <a:r>
              <a:rPr lang="en-US" sz="2800" b="0" i="0" u="none" strike="noStrike" baseline="0" dirty="0">
                <a:latin typeface="Sabon-Roman"/>
              </a:rPr>
              <a:t>on a prepatterned polymer electrolyte, </a:t>
            </a:r>
            <a:r>
              <a:rPr lang="en-IN" sz="2800" b="0" i="0" u="none" strike="noStrike" baseline="0" dirty="0">
                <a:latin typeface="Sabon-Roman"/>
              </a:rPr>
              <a:t>forming a bilayer.</a:t>
            </a:r>
          </a:p>
          <a:p>
            <a:pPr algn="just"/>
            <a:r>
              <a:rPr lang="en-US" dirty="0">
                <a:latin typeface="Sabon-Roman"/>
              </a:rPr>
              <a:t>P</a:t>
            </a:r>
            <a:r>
              <a:rPr lang="en-US" sz="2800" b="0" i="0" u="none" strike="noStrike" baseline="0" dirty="0">
                <a:latin typeface="Sabon-Roman"/>
              </a:rPr>
              <a:t>hages were also grown to obtain a positive counter electrode</a:t>
            </a:r>
            <a:r>
              <a:rPr lang="en-US" dirty="0">
                <a:latin typeface="Sabon-Roman"/>
              </a:rPr>
              <a:t> </a:t>
            </a:r>
            <a:r>
              <a:rPr lang="en-US" sz="2800" b="0" i="0" u="none" strike="noStrike" baseline="0" dirty="0">
                <a:latin typeface="Sabon-Roman"/>
              </a:rPr>
              <a:t>that will stick to the other side </a:t>
            </a:r>
            <a:r>
              <a:rPr lang="en-IN" sz="2800" b="0" i="0" u="none" strike="noStrike" baseline="0" dirty="0">
                <a:latin typeface="Sabon-Roman"/>
              </a:rPr>
              <a:t>of the electrolyte.</a:t>
            </a:r>
          </a:p>
          <a:p>
            <a:pPr algn="just"/>
            <a:r>
              <a:rPr lang="en-US" dirty="0">
                <a:latin typeface="Sabon-Roman"/>
              </a:rPr>
              <a:t>The goal was to shape the sheets into a solid with positive and negative electrodes alternating on the surface so they may be connected in series for higher voltage.</a:t>
            </a:r>
            <a:endParaRPr lang="en-US" sz="2800" b="0" i="0" u="none" strike="noStrike" baseline="0" dirty="0">
              <a:latin typeface="Sabon-Roman"/>
            </a:endParaRPr>
          </a:p>
        </p:txBody>
      </p:sp>
    </p:spTree>
    <p:extLst>
      <p:ext uri="{BB962C8B-B14F-4D97-AF65-F5344CB8AC3E}">
        <p14:creationId xmlns:p14="http://schemas.microsoft.com/office/powerpoint/2010/main" val="42545190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xmlns="" id="{037B792E-E1F4-4E0F-8DC7-FA7E34147FC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8378" y="60960"/>
            <a:ext cx="12113622" cy="6797040"/>
          </a:xfrm>
        </p:spPr>
      </p:pic>
    </p:spTree>
    <p:extLst>
      <p:ext uri="{BB962C8B-B14F-4D97-AF65-F5344CB8AC3E}">
        <p14:creationId xmlns:p14="http://schemas.microsoft.com/office/powerpoint/2010/main" val="1508002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lnSpcReduction="10000"/>
          </a:bodyPr>
          <a:lstStyle/>
          <a:p>
            <a:pPr algn="just"/>
            <a:r>
              <a:rPr lang="en-IN" sz="2800" b="0" i="0" u="none" strike="noStrike" baseline="0" dirty="0">
                <a:latin typeface="Sabon-Roman"/>
              </a:rPr>
              <a:t>The short distances between </a:t>
            </a:r>
            <a:r>
              <a:rPr lang="en-US" sz="2800" b="0" i="0" u="none" strike="noStrike" baseline="0" dirty="0">
                <a:latin typeface="Sabon-Roman"/>
              </a:rPr>
              <a:t>electrodes permit fast charging and discharging and allow for the optimal use of </a:t>
            </a:r>
            <a:r>
              <a:rPr lang="en-IN" sz="2800" b="0" i="0" u="none" strike="noStrike" baseline="0" dirty="0">
                <a:latin typeface="Sabon-Roman"/>
              </a:rPr>
              <a:t>components.</a:t>
            </a:r>
          </a:p>
          <a:p>
            <a:pPr algn="just"/>
            <a:r>
              <a:rPr lang="en-IN" dirty="0">
                <a:solidFill>
                  <a:srgbClr val="FF0000"/>
                </a:solidFill>
                <a:latin typeface="Sabon-Roman"/>
              </a:rPr>
              <a:t> Specificity- </a:t>
            </a:r>
            <a:r>
              <a:rPr lang="en-US" sz="2800" b="0" i="0" u="none" strike="noStrike" baseline="0" dirty="0">
                <a:latin typeface="Sabon-Roman"/>
              </a:rPr>
              <a:t>One phage is specific for the semiconductor gallium arsenide and is insensitive to its close cousin gallium nitride, giving it a power of discrimination that might allow it to detect flaws in chips.</a:t>
            </a:r>
          </a:p>
          <a:p>
            <a:pPr algn="just"/>
            <a:r>
              <a:rPr lang="en-US" dirty="0">
                <a:latin typeface="Sabon-Roman"/>
              </a:rPr>
              <a:t> </a:t>
            </a:r>
            <a:r>
              <a:rPr lang="en-IN" sz="2800" b="0" i="0" u="none" strike="noStrike" baseline="0" dirty="0">
                <a:latin typeface="Sabon-Roman"/>
              </a:rPr>
              <a:t>Chipmakers </a:t>
            </a:r>
            <a:r>
              <a:rPr lang="en-US" sz="2800" b="0" i="0" u="none" strike="noStrike" baseline="0" dirty="0">
                <a:latin typeface="Sabon-Roman"/>
              </a:rPr>
              <a:t>sometimes grow crystals of one of these substances on top of some other semiconductor so that the slightly different spacing of the crystalline lattices will induce mechanical strain, which in turn </a:t>
            </a:r>
            <a:r>
              <a:rPr lang="en-IN" sz="2800" b="0" i="0" u="none" strike="noStrike" baseline="0" dirty="0">
                <a:latin typeface="Sabon-Roman"/>
              </a:rPr>
              <a:t>will affect electronic behaviour.</a:t>
            </a:r>
            <a:endParaRPr lang="en-US" sz="2800" b="0" i="0" u="none" strike="noStrike" baseline="0" dirty="0">
              <a:latin typeface="Sabon-Roman"/>
            </a:endParaRPr>
          </a:p>
        </p:txBody>
      </p:sp>
    </p:spTree>
    <p:extLst>
      <p:ext uri="{BB962C8B-B14F-4D97-AF65-F5344CB8AC3E}">
        <p14:creationId xmlns:p14="http://schemas.microsoft.com/office/powerpoint/2010/main" val="1480345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a:bodyPr>
          <a:lstStyle/>
          <a:p>
            <a:pPr algn="just"/>
            <a:r>
              <a:rPr lang="en-US" sz="2800" b="0" i="0" u="none" strike="noStrike" baseline="0" dirty="0">
                <a:latin typeface="Sabon-Roman"/>
              </a:rPr>
              <a:t> </a:t>
            </a:r>
            <a:r>
              <a:rPr lang="en-IN" sz="2800" b="0" i="0" u="none" strike="noStrike" baseline="0" dirty="0">
                <a:latin typeface="Sabon-Roman"/>
              </a:rPr>
              <a:t>When the </a:t>
            </a:r>
            <a:r>
              <a:rPr lang="en-US" sz="2800" b="0" i="0" u="none" strike="noStrike" baseline="0" dirty="0">
                <a:latin typeface="Sabon-Roman"/>
              </a:rPr>
              <a:t>crystals do not mesh properly, the occasional atom will jut out where it should not, creating a defect to which a phage </a:t>
            </a:r>
            <a:r>
              <a:rPr lang="en-IN" sz="2800" b="0" i="0" u="none" strike="noStrike" baseline="0" dirty="0">
                <a:latin typeface="Sabon-Roman"/>
              </a:rPr>
              <a:t>can stick.</a:t>
            </a:r>
          </a:p>
          <a:p>
            <a:pPr algn="just"/>
            <a:r>
              <a:rPr lang="en-IN" dirty="0">
                <a:latin typeface="Sabon-Roman"/>
              </a:rPr>
              <a:t> </a:t>
            </a:r>
            <a:r>
              <a:rPr lang="en-US" sz="2800" b="0" i="0" u="none" strike="noStrike" baseline="0" dirty="0">
                <a:latin typeface="Sabon-Roman"/>
              </a:rPr>
              <a:t>If such a phage also bears a fluorescent tag, it will then glow under the right conditions, and a microscope can </a:t>
            </a:r>
            <a:r>
              <a:rPr lang="en-IN" sz="2800" b="0" i="0" u="none" strike="noStrike" baseline="0" dirty="0">
                <a:latin typeface="Sabon-Roman"/>
              </a:rPr>
              <a:t>pinpoint the defect.</a:t>
            </a:r>
          </a:p>
          <a:p>
            <a:pPr marL="0" indent="0" algn="just">
              <a:buNone/>
            </a:pPr>
            <a:r>
              <a:rPr lang="en-IN" dirty="0">
                <a:latin typeface="Sabon-Roman"/>
              </a:rPr>
              <a:t> </a:t>
            </a:r>
            <a:endParaRPr lang="en-US" sz="2800" b="0" i="0" u="none" strike="noStrike" baseline="0" dirty="0">
              <a:latin typeface="Sabon-Roman"/>
            </a:endParaRPr>
          </a:p>
        </p:txBody>
      </p:sp>
    </p:spTree>
    <p:extLst>
      <p:ext uri="{BB962C8B-B14F-4D97-AF65-F5344CB8AC3E}">
        <p14:creationId xmlns:p14="http://schemas.microsoft.com/office/powerpoint/2010/main" val="15900209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6C152-D50E-429C-AE89-749D0ACE14A4}"/>
              </a:ext>
            </a:extLst>
          </p:cNvPr>
          <p:cNvSpPr>
            <a:spLocks noGrp="1"/>
          </p:cNvSpPr>
          <p:nvPr>
            <p:ph type="title"/>
          </p:nvPr>
        </p:nvSpPr>
        <p:spPr/>
        <p:txBody>
          <a:bodyPr>
            <a:normAutofit/>
          </a:bodyPr>
          <a:lstStyle/>
          <a:p>
            <a:r>
              <a:rPr lang="en-IN"/>
              <a:t>Nano </a:t>
            </a:r>
            <a:r>
              <a:rPr lang="en-IN" smtClean="0"/>
              <a:t>Electronics </a:t>
            </a:r>
            <a:r>
              <a:rPr lang="en-IN" smtClean="0"/>
              <a:t>(Future Research)</a:t>
            </a:r>
            <a:endParaRPr lang="en-IN" dirty="0"/>
          </a:p>
        </p:txBody>
      </p:sp>
      <p:sp>
        <p:nvSpPr>
          <p:cNvPr id="3" name="Content Placeholder 2">
            <a:extLst>
              <a:ext uri="{FF2B5EF4-FFF2-40B4-BE49-F238E27FC236}">
                <a16:creationId xmlns:a16="http://schemas.microsoft.com/office/drawing/2014/main" xmlns="" id="{5070A55B-F531-4712-B269-DE0344C30E9C}"/>
              </a:ext>
            </a:extLst>
          </p:cNvPr>
          <p:cNvSpPr>
            <a:spLocks noGrp="1"/>
          </p:cNvSpPr>
          <p:nvPr>
            <p:ph idx="1"/>
          </p:nvPr>
        </p:nvSpPr>
        <p:spPr/>
        <p:txBody>
          <a:bodyPr/>
          <a:lstStyle/>
          <a:p>
            <a:pPr algn="just"/>
            <a:r>
              <a:rPr lang="en-US" dirty="0" smtClean="0">
                <a:latin typeface="Sabon-Roman"/>
              </a:rPr>
              <a:t>C</a:t>
            </a:r>
            <a:r>
              <a:rPr lang="en-US" sz="2800" b="0" i="0" u="none" strike="noStrike" baseline="0" dirty="0" smtClean="0">
                <a:latin typeface="Sabon-Roman"/>
              </a:rPr>
              <a:t>oax </a:t>
            </a:r>
            <a:r>
              <a:rPr lang="en-US" sz="2800" b="0" i="0" u="none" strike="noStrike" baseline="0" dirty="0">
                <a:latin typeface="Sabon-Roman"/>
              </a:rPr>
              <a:t>M13 phages into building complete transistors from molecules of </a:t>
            </a:r>
            <a:r>
              <a:rPr lang="en-IN" sz="2800" b="0" i="0" u="none" strike="noStrike" baseline="0" dirty="0">
                <a:latin typeface="Sabon-Roman"/>
              </a:rPr>
              <a:t>semiconductors</a:t>
            </a:r>
            <a:r>
              <a:rPr lang="en-IN" dirty="0">
                <a:latin typeface="Sabon-Roman"/>
              </a:rPr>
              <a:t>.</a:t>
            </a:r>
          </a:p>
          <a:p>
            <a:pPr algn="just"/>
            <a:r>
              <a:rPr lang="en-IN" dirty="0">
                <a:latin typeface="Sabon-Roman"/>
              </a:rPr>
              <a:t> G</a:t>
            </a:r>
            <a:r>
              <a:rPr lang="en-IN" sz="2800" b="0" i="0" u="none" strike="noStrike" baseline="0" dirty="0">
                <a:latin typeface="Sabon-Roman"/>
              </a:rPr>
              <a:t>etting M13 to bind </a:t>
            </a:r>
            <a:r>
              <a:rPr lang="en-US" sz="2800" b="0" i="0" u="none" strike="noStrike" baseline="0" dirty="0">
                <a:latin typeface="Sabon-Roman"/>
              </a:rPr>
              <a:t>both to cancer cells and to nanodevices known as quantum dots that show up </a:t>
            </a:r>
            <a:r>
              <a:rPr lang="en-IN" sz="2800" b="0" i="0" u="none" strike="noStrike" baseline="0" dirty="0">
                <a:latin typeface="Sabon-Roman"/>
              </a:rPr>
              <a:t>in medical body scans.</a:t>
            </a:r>
          </a:p>
          <a:p>
            <a:pPr algn="just"/>
            <a:r>
              <a:rPr lang="en-IN" dirty="0">
                <a:latin typeface="Sabon-Roman"/>
              </a:rPr>
              <a:t> F</a:t>
            </a:r>
            <a:r>
              <a:rPr lang="en-IN" sz="2800" b="0" i="0" u="none" strike="noStrike" baseline="0" dirty="0">
                <a:latin typeface="Sabon-Roman"/>
              </a:rPr>
              <a:t>lexible screens.</a:t>
            </a:r>
          </a:p>
          <a:p>
            <a:pPr marL="0" indent="0" algn="just">
              <a:buNone/>
            </a:pPr>
            <a:endParaRPr lang="en-IN" dirty="0"/>
          </a:p>
        </p:txBody>
      </p:sp>
    </p:spTree>
    <p:extLst>
      <p:ext uri="{BB962C8B-B14F-4D97-AF65-F5344CB8AC3E}">
        <p14:creationId xmlns:p14="http://schemas.microsoft.com/office/powerpoint/2010/main" val="22084707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5395846-C80C-46E5-B745-EF8BBA01083F}"/>
              </a:ext>
            </a:extLst>
          </p:cNvPr>
          <p:cNvPicPr>
            <a:picLocks noChangeAspect="1"/>
          </p:cNvPicPr>
          <p:nvPr/>
        </p:nvPicPr>
        <p:blipFill>
          <a:blip r:embed="rId2"/>
          <a:stretch>
            <a:fillRect/>
          </a:stretch>
        </p:blipFill>
        <p:spPr>
          <a:xfrm>
            <a:off x="186791" y="169817"/>
            <a:ext cx="5717620" cy="6518366"/>
          </a:xfrm>
          <a:prstGeom prst="rect">
            <a:avLst/>
          </a:prstGeom>
        </p:spPr>
      </p:pic>
      <p:sp>
        <p:nvSpPr>
          <p:cNvPr id="4" name="TextBox 3">
            <a:extLst>
              <a:ext uri="{FF2B5EF4-FFF2-40B4-BE49-F238E27FC236}">
                <a16:creationId xmlns:a16="http://schemas.microsoft.com/office/drawing/2014/main" xmlns="" id="{43162DA8-85C5-4F09-9277-5AFCB25EEAE7}"/>
              </a:ext>
            </a:extLst>
          </p:cNvPr>
          <p:cNvSpPr txBox="1"/>
          <p:nvPr/>
        </p:nvSpPr>
        <p:spPr>
          <a:xfrm>
            <a:off x="5904411" y="953312"/>
            <a:ext cx="6191795" cy="3970318"/>
          </a:xfrm>
          <a:prstGeom prst="rect">
            <a:avLst/>
          </a:prstGeom>
          <a:noFill/>
        </p:spPr>
        <p:txBody>
          <a:bodyPr wrap="square">
            <a:spAutoFit/>
          </a:bodyPr>
          <a:lstStyle/>
          <a:p>
            <a:pPr algn="just"/>
            <a:r>
              <a:rPr lang="en-US" sz="2800" b="0" i="0" u="none" strike="noStrike" baseline="0" dirty="0">
                <a:latin typeface="Aharoni" panose="02010803020104030203" pitchFamily="2" charset="-79"/>
                <a:cs typeface="Aharoni" panose="02010803020104030203" pitchFamily="2" charset="-79"/>
              </a:rPr>
              <a:t>3-D LIQUID CRYSTAL depicted in this artist’s representation consists of multiple copies of a phage</a:t>
            </a:r>
          </a:p>
          <a:p>
            <a:pPr algn="just"/>
            <a:r>
              <a:rPr lang="en-US" sz="2800" b="0" i="0" u="none" strike="noStrike" baseline="0" dirty="0">
                <a:latin typeface="Aharoni" panose="02010803020104030203" pitchFamily="2" charset="-79"/>
                <a:cs typeface="Aharoni" panose="02010803020104030203" pitchFamily="2" charset="-79"/>
              </a:rPr>
              <a:t>(a bacteria-infecting virus) called</a:t>
            </a:r>
            <a:r>
              <a:rPr lang="en-US" sz="2800" b="0" i="0" u="none" strike="noStrike" baseline="0" dirty="0">
                <a:solidFill>
                  <a:srgbClr val="FF0000"/>
                </a:solidFill>
                <a:latin typeface="Aharoni" panose="02010803020104030203" pitchFamily="2" charset="-79"/>
                <a:cs typeface="Aharoni" panose="02010803020104030203" pitchFamily="2" charset="-79"/>
              </a:rPr>
              <a:t> M13 </a:t>
            </a:r>
            <a:r>
              <a:rPr lang="en-US" sz="2800" b="0" i="0" u="none" strike="noStrike" baseline="0" dirty="0">
                <a:latin typeface="Aharoni" panose="02010803020104030203" pitchFamily="2" charset="-79"/>
                <a:cs typeface="Aharoni" panose="02010803020104030203" pitchFamily="2" charset="-79"/>
              </a:rPr>
              <a:t>(</a:t>
            </a:r>
            <a:r>
              <a:rPr lang="en-US" sz="2800" b="0" i="1" u="none" strike="noStrike" baseline="0" dirty="0">
                <a:latin typeface="Aharoni" panose="02010803020104030203" pitchFamily="2" charset="-79"/>
                <a:cs typeface="Aharoni" panose="02010803020104030203" pitchFamily="2" charset="-79"/>
              </a:rPr>
              <a:t>gold</a:t>
            </a:r>
            <a:r>
              <a:rPr lang="en-US" sz="2800" b="0" i="0" u="none" strike="noStrike" baseline="0" dirty="0">
                <a:latin typeface="Aharoni" panose="02010803020104030203" pitchFamily="2" charset="-79"/>
                <a:cs typeface="Aharoni" panose="02010803020104030203" pitchFamily="2" charset="-79"/>
              </a:rPr>
              <a:t>) that bound to inorganic nanocrystals (</a:t>
            </a:r>
            <a:r>
              <a:rPr lang="en-US" sz="2800" b="0" i="1" u="none" strike="noStrike" baseline="0" dirty="0">
                <a:latin typeface="Aharoni" panose="02010803020104030203" pitchFamily="2" charset="-79"/>
                <a:cs typeface="Aharoni" panose="02010803020104030203" pitchFamily="2" charset="-79"/>
              </a:rPr>
              <a:t>pink</a:t>
            </a:r>
            <a:r>
              <a:rPr lang="en-US" sz="2800" b="0" i="0" u="none" strike="noStrike" baseline="0" dirty="0">
                <a:latin typeface="Aharoni" panose="02010803020104030203" pitchFamily="2" charset="-79"/>
                <a:cs typeface="Aharoni" panose="02010803020104030203" pitchFamily="2" charset="-79"/>
              </a:rPr>
              <a:t>) and assembled themselves into an ordered array. </a:t>
            </a:r>
          </a:p>
          <a:p>
            <a:pPr algn="just"/>
            <a:r>
              <a:rPr lang="en-US" sz="2800" b="0" i="0" u="none" strike="noStrike" baseline="0" dirty="0">
                <a:latin typeface="Aharoni" panose="02010803020104030203" pitchFamily="2" charset="-79"/>
                <a:cs typeface="Aharoni" panose="02010803020104030203" pitchFamily="2" charset="-79"/>
              </a:rPr>
              <a:t>Such films could be used in flexible displays.</a:t>
            </a:r>
            <a:endParaRPr lang="en-IN"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956174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lstStyle/>
          <a:p>
            <a:r>
              <a:rPr lang="en-IN" dirty="0"/>
              <a:t>Nano Electronics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85000" lnSpcReduction="20000"/>
          </a:bodyPr>
          <a:lstStyle/>
          <a:p>
            <a:pPr algn="just"/>
            <a:r>
              <a:rPr lang="en-US" dirty="0">
                <a:latin typeface="Sabon-Roman"/>
              </a:rPr>
              <a:t>M</a:t>
            </a:r>
            <a:r>
              <a:rPr lang="en-US" sz="2800" b="0" i="0" u="none" strike="noStrike" baseline="0" dirty="0">
                <a:latin typeface="Sabon-Roman"/>
              </a:rPr>
              <a:t>aterials </a:t>
            </a:r>
            <a:r>
              <a:rPr lang="en-US" sz="2800" b="0" i="0" u="none" strike="noStrike" baseline="0" dirty="0" smtClean="0">
                <a:latin typeface="Sabon-Roman"/>
              </a:rPr>
              <a:t>scientists</a:t>
            </a:r>
            <a:r>
              <a:rPr lang="en-US" dirty="0" smtClean="0"/>
              <a:t> </a:t>
            </a:r>
            <a:r>
              <a:rPr lang="en-US" sz="2800" b="0" i="0" u="none" strike="noStrike" baseline="0" dirty="0" smtClean="0">
                <a:latin typeface="Sabon-Roman"/>
              </a:rPr>
              <a:t>were </a:t>
            </a:r>
            <a:r>
              <a:rPr lang="en-US" sz="2800" b="0" i="0" u="none" strike="noStrike" baseline="0" dirty="0">
                <a:latin typeface="Sabon-Roman"/>
              </a:rPr>
              <a:t>curious to find how the abalone, a marine snail, constructed its magnificently strong shell from unpromising minerals</a:t>
            </a:r>
            <a:r>
              <a:rPr lang="en-US" dirty="0">
                <a:latin typeface="Sabon-Roman"/>
              </a:rPr>
              <a:t>. (</a:t>
            </a:r>
            <a:r>
              <a:rPr lang="en-US" dirty="0"/>
              <a:t>Angela M. Belcher) </a:t>
            </a:r>
            <a:endParaRPr lang="en-US" sz="2800" b="0" i="0" u="none" strike="noStrike" baseline="0" dirty="0">
              <a:latin typeface="Sabon-Roman"/>
            </a:endParaRPr>
          </a:p>
          <a:p>
            <a:pPr algn="just"/>
            <a:r>
              <a:rPr lang="en-US" dirty="0" smtClean="0">
                <a:latin typeface="Sabon-Roman"/>
              </a:rPr>
              <a:t>In </a:t>
            </a:r>
            <a:r>
              <a:rPr lang="en-US" dirty="0">
                <a:latin typeface="Sabon-Roman"/>
              </a:rPr>
              <a:t>an experiment </a:t>
            </a:r>
            <a:r>
              <a:rPr lang="en-US" sz="2800" b="0" i="0" u="none" strike="noStrike" baseline="0" dirty="0">
                <a:latin typeface="Sabon-Roman"/>
              </a:rPr>
              <a:t>a thin glass was slipped  between the abalone and its shell, then removed. </a:t>
            </a:r>
          </a:p>
          <a:p>
            <a:pPr algn="just"/>
            <a:r>
              <a:rPr lang="en-US" dirty="0">
                <a:latin typeface="Sabon-Roman"/>
              </a:rPr>
              <a:t>A</a:t>
            </a:r>
            <a:r>
              <a:rPr lang="en-US" sz="2800" b="0" i="0" u="none" strike="noStrike" baseline="0" dirty="0">
                <a:latin typeface="Sabon-Roman"/>
              </a:rPr>
              <a:t> flat pearl</a:t>
            </a:r>
            <a:r>
              <a:rPr lang="en-US" dirty="0">
                <a:latin typeface="Sabon-Roman"/>
              </a:rPr>
              <a:t> was observed.</a:t>
            </a:r>
          </a:p>
          <a:p>
            <a:pPr algn="just"/>
            <a:r>
              <a:rPr lang="en-US" dirty="0">
                <a:latin typeface="Sabon-Roman"/>
              </a:rPr>
              <a:t>C</a:t>
            </a:r>
            <a:r>
              <a:rPr lang="en-US" sz="2800" b="0" i="0" u="none" strike="noStrike" baseline="0" dirty="0">
                <a:latin typeface="Sabon-Roman"/>
              </a:rPr>
              <a:t>ould be used to study shell formation on an hour-by-hour basis, without having to sacrifice the animal</a:t>
            </a:r>
            <a:r>
              <a:rPr lang="en-US" dirty="0">
                <a:latin typeface="Sabon-Roman"/>
              </a:rPr>
              <a:t>.</a:t>
            </a:r>
          </a:p>
          <a:p>
            <a:pPr algn="just"/>
            <a:r>
              <a:rPr lang="en-US" dirty="0">
                <a:latin typeface="Sabon-Roman"/>
              </a:rPr>
              <a:t>It was observed that </a:t>
            </a:r>
            <a:r>
              <a:rPr lang="en-US" sz="2800" b="0" i="0" u="none" strike="noStrike" baseline="0" dirty="0">
                <a:latin typeface="Sabon-Roman"/>
              </a:rPr>
              <a:t>the abalone manufactures proteins that induce calcium carbonate molecules to adopt two distinct yet seamlessly melded crystalline forms</a:t>
            </a:r>
            <a:r>
              <a:rPr lang="en-US" sz="2400" b="0" i="0" u="none" strike="noStrike" baseline="0" dirty="0">
                <a:latin typeface="Sabon-Roman"/>
              </a:rPr>
              <a:t>—</a:t>
            </a:r>
            <a:r>
              <a:rPr lang="en-US" sz="2800" b="0" i="0" u="none" strike="noStrike" baseline="0" dirty="0">
                <a:latin typeface="Sabon-Roman"/>
              </a:rPr>
              <a:t>one strong, the other fast-growing.</a:t>
            </a:r>
            <a:endParaRPr lang="en-IN" dirty="0"/>
          </a:p>
        </p:txBody>
      </p:sp>
    </p:spTree>
    <p:extLst>
      <p:ext uri="{BB962C8B-B14F-4D97-AF65-F5344CB8AC3E}">
        <p14:creationId xmlns:p14="http://schemas.microsoft.com/office/powerpoint/2010/main" val="6344654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lstStyle/>
          <a:p>
            <a:r>
              <a:rPr lang="en-IN" dirty="0"/>
              <a:t>Nano Electronics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a:bodyPr>
          <a:lstStyle/>
          <a:p>
            <a:pPr algn="just"/>
            <a:r>
              <a:rPr lang="en-IN" dirty="0">
                <a:latin typeface="Sabon-Roman"/>
              </a:rPr>
              <a:t>Need for b</a:t>
            </a:r>
            <a:r>
              <a:rPr lang="en-IN" sz="2800" b="0" i="0" u="none" strike="noStrike" baseline="0" dirty="0">
                <a:latin typeface="Sabon-Roman"/>
              </a:rPr>
              <a:t>iological agents that </a:t>
            </a:r>
            <a:r>
              <a:rPr lang="en-US" sz="2800" b="0" i="0" u="none" strike="noStrike" baseline="0" dirty="0">
                <a:latin typeface="Sabon-Roman"/>
              </a:rPr>
              <a:t>could move molecules around like so many bricks, building structures from the ground up, a strategy known in the nanotechnology </a:t>
            </a:r>
            <a:r>
              <a:rPr lang="en-IN" sz="2800" b="0" i="0" u="none" strike="noStrike" baseline="0" dirty="0">
                <a:latin typeface="Sabon-Roman"/>
              </a:rPr>
              <a:t>world as </a:t>
            </a:r>
            <a:r>
              <a:rPr lang="en-IN" sz="2800" b="0" i="0" u="none" strike="noStrike" baseline="0" dirty="0">
                <a:solidFill>
                  <a:srgbClr val="FF0000"/>
                </a:solidFill>
                <a:latin typeface="Sabon-Roman"/>
              </a:rPr>
              <a:t>self-assembly</a:t>
            </a:r>
            <a:r>
              <a:rPr lang="en-IN" sz="2800" b="0" i="0" u="none" strike="noStrike" baseline="0" dirty="0">
                <a:latin typeface="Sabon-Roman"/>
              </a:rPr>
              <a:t>.</a:t>
            </a:r>
          </a:p>
          <a:p>
            <a:pPr algn="just"/>
            <a:r>
              <a:rPr lang="en-US" dirty="0">
                <a:latin typeface="Sabon-Roman"/>
              </a:rPr>
              <a:t>And, for a</a:t>
            </a:r>
            <a:r>
              <a:rPr lang="en-US" sz="2800" b="0" i="0" u="none" strike="noStrike" baseline="0" dirty="0">
                <a:latin typeface="Sabon-Roman"/>
              </a:rPr>
              <a:t> critter more tractable than the abalone, is something of a one note small, spry and flexible</a:t>
            </a:r>
            <a:r>
              <a:rPr lang="en-US" sz="2400" dirty="0">
                <a:latin typeface="Sabon-Roman"/>
              </a:rPr>
              <a:t>.</a:t>
            </a:r>
          </a:p>
          <a:p>
            <a:pPr algn="just"/>
            <a:r>
              <a:rPr lang="en-US" sz="2800" b="0" i="0" u="none" strike="noStrike" baseline="0" dirty="0">
                <a:latin typeface="Sabon-Roman"/>
              </a:rPr>
              <a:t>Earlier monoclonal antibodies were tried because they can be engineered to stick to many different things, but they proved </a:t>
            </a:r>
            <a:r>
              <a:rPr lang="en-IN" sz="2800" b="0" i="0" u="none" strike="noStrike" baseline="0" dirty="0">
                <a:latin typeface="Sabon-Roman"/>
              </a:rPr>
              <a:t>hard to work with.</a:t>
            </a:r>
          </a:p>
          <a:p>
            <a:pPr marL="0" indent="0" algn="just">
              <a:buNone/>
            </a:pPr>
            <a:endParaRPr lang="en-IN" dirty="0"/>
          </a:p>
        </p:txBody>
      </p:sp>
    </p:spTree>
    <p:extLst>
      <p:ext uri="{BB962C8B-B14F-4D97-AF65-F5344CB8AC3E}">
        <p14:creationId xmlns:p14="http://schemas.microsoft.com/office/powerpoint/2010/main" val="13424609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lstStyle/>
          <a:p>
            <a:r>
              <a:rPr lang="en-IN" dirty="0"/>
              <a:t>Nano Electronics(M13 Phage)</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a:bodyPr>
          <a:lstStyle/>
          <a:p>
            <a:pPr algn="just"/>
            <a:r>
              <a:rPr lang="en-US" sz="2800" b="0" i="0" u="none" strike="noStrike" baseline="0" dirty="0">
                <a:latin typeface="Sabon-Roman"/>
              </a:rPr>
              <a:t>M13 phage, a long, skinny virus that parasitizes bacteria but is harmless to humans. </a:t>
            </a:r>
          </a:p>
          <a:p>
            <a:pPr algn="just"/>
            <a:r>
              <a:rPr lang="en-US" dirty="0">
                <a:latin typeface="Sabon-Roman"/>
              </a:rPr>
              <a:t>R</a:t>
            </a:r>
            <a:r>
              <a:rPr lang="en-US" sz="2800" b="0" i="0" u="none" strike="noStrike" baseline="0" dirty="0">
                <a:latin typeface="Sabon-Roman"/>
              </a:rPr>
              <a:t>oughly six nanometers wide and a micron long, encloses its single strand of DNA in a protein coat</a:t>
            </a:r>
            <a:r>
              <a:rPr lang="en-US" dirty="0">
                <a:latin typeface="Sabon-Roman"/>
              </a:rPr>
              <a:t>.</a:t>
            </a:r>
            <a:endParaRPr lang="en-US" sz="2800" b="0" i="0" u="none" strike="noStrike" baseline="0" dirty="0">
              <a:latin typeface="Sabon-Roman"/>
            </a:endParaRPr>
          </a:p>
          <a:p>
            <a:pPr algn="just"/>
            <a:r>
              <a:rPr lang="en-US" dirty="0">
                <a:latin typeface="Sabon-Roman"/>
              </a:rPr>
              <a:t>W</a:t>
            </a:r>
            <a:r>
              <a:rPr lang="en-US" sz="2800" b="0" i="0" u="none" strike="noStrike" baseline="0" dirty="0">
                <a:latin typeface="Sabon-Roman"/>
              </a:rPr>
              <a:t>ith some 2,700 copies of one kind of protein lining the filamentous body. </a:t>
            </a:r>
          </a:p>
          <a:p>
            <a:pPr algn="just"/>
            <a:r>
              <a:rPr lang="en-US" dirty="0">
                <a:latin typeface="Sabon-Roman"/>
              </a:rPr>
              <a:t>A</a:t>
            </a:r>
            <a:r>
              <a:rPr lang="en-US" sz="2800" b="0" i="0" u="none" strike="noStrike" baseline="0" dirty="0">
                <a:latin typeface="Sabon-Roman"/>
              </a:rPr>
              <a:t>nd a few copies each of several other kinds of protein capping the ends.</a:t>
            </a:r>
          </a:p>
          <a:p>
            <a:pPr marL="0" indent="0" algn="just">
              <a:buNone/>
            </a:pPr>
            <a:endParaRPr lang="en-IN" dirty="0"/>
          </a:p>
        </p:txBody>
      </p:sp>
    </p:spTree>
    <p:extLst>
      <p:ext uri="{BB962C8B-B14F-4D97-AF65-F5344CB8AC3E}">
        <p14:creationId xmlns:p14="http://schemas.microsoft.com/office/powerpoint/2010/main" val="32627125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5FB35D3-7706-4CA7-9FCE-F2157C56AAB5}"/>
              </a:ext>
            </a:extLst>
          </p:cNvPr>
          <p:cNvPicPr>
            <a:picLocks noGrp="1" noChangeAspect="1"/>
          </p:cNvPicPr>
          <p:nvPr>
            <p:ph idx="1"/>
          </p:nvPr>
        </p:nvPicPr>
        <p:blipFill>
          <a:blip r:embed="rId2"/>
          <a:stretch>
            <a:fillRect/>
          </a:stretch>
        </p:blipFill>
        <p:spPr>
          <a:xfrm>
            <a:off x="4937181" y="654981"/>
            <a:ext cx="5706762" cy="6203019"/>
          </a:xfrm>
        </p:spPr>
      </p:pic>
      <p:sp>
        <p:nvSpPr>
          <p:cNvPr id="4" name="TextBox 3">
            <a:extLst>
              <a:ext uri="{FF2B5EF4-FFF2-40B4-BE49-F238E27FC236}">
                <a16:creationId xmlns:a16="http://schemas.microsoft.com/office/drawing/2014/main" xmlns="" id="{3750E9F7-79EB-4298-BBF1-3D75DE4279F9}"/>
              </a:ext>
            </a:extLst>
          </p:cNvPr>
          <p:cNvSpPr txBox="1"/>
          <p:nvPr/>
        </p:nvSpPr>
        <p:spPr>
          <a:xfrm>
            <a:off x="6535347" y="522165"/>
            <a:ext cx="6096000" cy="461665"/>
          </a:xfrm>
          <a:prstGeom prst="rect">
            <a:avLst/>
          </a:prstGeom>
          <a:noFill/>
        </p:spPr>
        <p:txBody>
          <a:bodyPr wrap="square">
            <a:spAutoFit/>
          </a:bodyPr>
          <a:lstStyle/>
          <a:p>
            <a:r>
              <a:rPr lang="en-IN" sz="2400" b="0" i="0" u="none" strike="noStrike" baseline="0" dirty="0">
                <a:latin typeface="Arial Black" panose="020B0A04020102020204" pitchFamily="34" charset="0"/>
              </a:rPr>
              <a:t>p3</a:t>
            </a:r>
            <a:endParaRPr lang="en-IN" sz="2400" dirty="0">
              <a:latin typeface="Arial Black" panose="020B0A04020102020204" pitchFamily="34" charset="0"/>
            </a:endParaRPr>
          </a:p>
        </p:txBody>
      </p:sp>
      <p:sp>
        <p:nvSpPr>
          <p:cNvPr id="6" name="TextBox 5">
            <a:extLst>
              <a:ext uri="{FF2B5EF4-FFF2-40B4-BE49-F238E27FC236}">
                <a16:creationId xmlns:a16="http://schemas.microsoft.com/office/drawing/2014/main" xmlns="" id="{0BA64B20-CA18-459E-9F9B-0367A172CFF2}"/>
              </a:ext>
            </a:extLst>
          </p:cNvPr>
          <p:cNvSpPr txBox="1"/>
          <p:nvPr/>
        </p:nvSpPr>
        <p:spPr>
          <a:xfrm>
            <a:off x="5969962" y="975524"/>
            <a:ext cx="6096000" cy="461665"/>
          </a:xfrm>
          <a:prstGeom prst="rect">
            <a:avLst/>
          </a:prstGeom>
          <a:noFill/>
        </p:spPr>
        <p:txBody>
          <a:bodyPr wrap="square">
            <a:spAutoFit/>
          </a:bodyPr>
          <a:lstStyle/>
          <a:p>
            <a:r>
              <a:rPr lang="en-IN" sz="2400" b="0" i="0" u="none" strike="noStrike" baseline="0" dirty="0">
                <a:latin typeface="Arial Black" panose="020B0A04020102020204" pitchFamily="34" charset="0"/>
              </a:rPr>
              <a:t>p6</a:t>
            </a:r>
            <a:endParaRPr lang="en-IN" sz="2400" dirty="0">
              <a:latin typeface="Arial Black" panose="020B0A04020102020204" pitchFamily="34" charset="0"/>
            </a:endParaRPr>
          </a:p>
        </p:txBody>
      </p:sp>
      <p:sp>
        <p:nvSpPr>
          <p:cNvPr id="8" name="TextBox 7">
            <a:extLst>
              <a:ext uri="{FF2B5EF4-FFF2-40B4-BE49-F238E27FC236}">
                <a16:creationId xmlns:a16="http://schemas.microsoft.com/office/drawing/2014/main" xmlns="" id="{99F89004-E3DA-404D-8172-5DAE77DA9CAD}"/>
              </a:ext>
            </a:extLst>
          </p:cNvPr>
          <p:cNvSpPr txBox="1"/>
          <p:nvPr/>
        </p:nvSpPr>
        <p:spPr>
          <a:xfrm>
            <a:off x="7790562" y="2532399"/>
            <a:ext cx="6096000" cy="461665"/>
          </a:xfrm>
          <a:prstGeom prst="rect">
            <a:avLst/>
          </a:prstGeom>
          <a:noFill/>
        </p:spPr>
        <p:txBody>
          <a:bodyPr wrap="square">
            <a:spAutoFit/>
          </a:bodyPr>
          <a:lstStyle/>
          <a:p>
            <a:r>
              <a:rPr lang="en-IN" sz="2400" b="0" i="0" u="none" strike="noStrike" baseline="0" dirty="0">
                <a:latin typeface="Arial Black" panose="020B0A04020102020204" pitchFamily="34" charset="0"/>
              </a:rPr>
              <a:t>p8 (major coat protein)</a:t>
            </a:r>
            <a:endParaRPr lang="en-IN" sz="2400" dirty="0">
              <a:latin typeface="Arial Black" panose="020B0A04020102020204" pitchFamily="34" charset="0"/>
            </a:endParaRPr>
          </a:p>
        </p:txBody>
      </p:sp>
      <p:sp>
        <p:nvSpPr>
          <p:cNvPr id="10" name="TextBox 9">
            <a:extLst>
              <a:ext uri="{FF2B5EF4-FFF2-40B4-BE49-F238E27FC236}">
                <a16:creationId xmlns:a16="http://schemas.microsoft.com/office/drawing/2014/main" xmlns="" id="{E111B6CF-1C1F-41F8-BD6B-7A6DB7946A56}"/>
              </a:ext>
            </a:extLst>
          </p:cNvPr>
          <p:cNvSpPr txBox="1"/>
          <p:nvPr/>
        </p:nvSpPr>
        <p:spPr>
          <a:xfrm>
            <a:off x="9949107" y="5651643"/>
            <a:ext cx="6096000" cy="461665"/>
          </a:xfrm>
          <a:prstGeom prst="rect">
            <a:avLst/>
          </a:prstGeom>
          <a:noFill/>
        </p:spPr>
        <p:txBody>
          <a:bodyPr wrap="square">
            <a:spAutoFit/>
          </a:bodyPr>
          <a:lstStyle/>
          <a:p>
            <a:r>
              <a:rPr lang="en-IN" sz="2400" b="0" i="0" u="none" strike="noStrike" baseline="0" dirty="0">
                <a:latin typeface="Arial Black" panose="020B0A04020102020204" pitchFamily="34" charset="0"/>
              </a:rPr>
              <a:t>p7</a:t>
            </a:r>
            <a:endParaRPr lang="en-IN" sz="2400" dirty="0">
              <a:latin typeface="Arial Black" panose="020B0A04020102020204" pitchFamily="34" charset="0"/>
            </a:endParaRPr>
          </a:p>
        </p:txBody>
      </p:sp>
      <p:sp>
        <p:nvSpPr>
          <p:cNvPr id="9" name="TextBox 8">
            <a:extLst>
              <a:ext uri="{FF2B5EF4-FFF2-40B4-BE49-F238E27FC236}">
                <a16:creationId xmlns:a16="http://schemas.microsoft.com/office/drawing/2014/main" xmlns="" id="{48C078E3-959B-4737-BB0A-C381F5749B71}"/>
              </a:ext>
            </a:extLst>
          </p:cNvPr>
          <p:cNvSpPr txBox="1"/>
          <p:nvPr/>
        </p:nvSpPr>
        <p:spPr>
          <a:xfrm>
            <a:off x="9373035" y="6368383"/>
            <a:ext cx="6940730" cy="461665"/>
          </a:xfrm>
          <a:prstGeom prst="rect">
            <a:avLst/>
          </a:prstGeom>
          <a:noFill/>
        </p:spPr>
        <p:txBody>
          <a:bodyPr wrap="square">
            <a:spAutoFit/>
          </a:bodyPr>
          <a:lstStyle/>
          <a:p>
            <a:r>
              <a:rPr lang="en-IN" sz="2400" b="0" i="0" u="none" strike="noStrike" baseline="0" dirty="0">
                <a:latin typeface="Arial Black" panose="020B0A04020102020204" pitchFamily="34" charset="0"/>
              </a:rPr>
              <a:t>p9</a:t>
            </a:r>
            <a:endParaRPr lang="en-IN" sz="2400" dirty="0">
              <a:latin typeface="Arial Black" panose="020B0A04020102020204" pitchFamily="34" charset="0"/>
            </a:endParaRPr>
          </a:p>
        </p:txBody>
      </p:sp>
      <p:sp>
        <p:nvSpPr>
          <p:cNvPr id="11" name="TextBox 10">
            <a:extLst>
              <a:ext uri="{FF2B5EF4-FFF2-40B4-BE49-F238E27FC236}">
                <a16:creationId xmlns:a16="http://schemas.microsoft.com/office/drawing/2014/main" xmlns="" id="{F63DA3E0-9467-4A89-BFC6-98FABDEB96A7}"/>
              </a:ext>
            </a:extLst>
          </p:cNvPr>
          <p:cNvSpPr txBox="1"/>
          <p:nvPr/>
        </p:nvSpPr>
        <p:spPr>
          <a:xfrm>
            <a:off x="155448" y="2835123"/>
            <a:ext cx="7146036" cy="3416320"/>
          </a:xfrm>
          <a:prstGeom prst="rect">
            <a:avLst/>
          </a:prstGeom>
          <a:noFill/>
        </p:spPr>
        <p:txBody>
          <a:bodyPr wrap="square">
            <a:spAutoFit/>
          </a:bodyPr>
          <a:lstStyle/>
          <a:p>
            <a:pPr marL="342900" indent="-342900" algn="just">
              <a:buFont typeface="Arial" panose="020B0604020202020204" pitchFamily="34" charset="0"/>
              <a:buChar char="•"/>
            </a:pPr>
            <a:r>
              <a:rPr lang="en-IN" sz="2400" dirty="0">
                <a:latin typeface="Arial Black" panose="020B0A04020102020204" pitchFamily="34" charset="0"/>
              </a:rPr>
              <a:t>Long and Skinny.</a:t>
            </a:r>
            <a:endParaRPr lang="en-IN" sz="2400" b="0" i="0" u="none" strike="noStrike" baseline="0" dirty="0">
              <a:latin typeface="Arial Black" panose="020B0A04020102020204" pitchFamily="34" charset="0"/>
            </a:endParaRPr>
          </a:p>
          <a:p>
            <a:pPr marL="342900" indent="-342900" algn="just">
              <a:buFont typeface="Arial" panose="020B0604020202020204" pitchFamily="34" charset="0"/>
              <a:buChar char="•"/>
            </a:pPr>
            <a:r>
              <a:rPr lang="en-IN" sz="2400" dirty="0">
                <a:latin typeface="Arial Black" panose="020B0A04020102020204" pitchFamily="34" charset="0"/>
              </a:rPr>
              <a:t>T</a:t>
            </a:r>
            <a:r>
              <a:rPr lang="en-IN" sz="2400" b="0" i="0" u="none" strike="noStrike" baseline="0" dirty="0">
                <a:latin typeface="Arial Black" panose="020B0A04020102020204" pitchFamily="34" charset="0"/>
              </a:rPr>
              <a:t>he M13 virus is about a micron long and six nano-meters</a:t>
            </a:r>
            <a:r>
              <a:rPr lang="en-IN" sz="2400" dirty="0">
                <a:latin typeface="Arial Black" panose="020B0A04020102020204" pitchFamily="34" charset="0"/>
              </a:rPr>
              <a:t> </a:t>
            </a:r>
            <a:r>
              <a:rPr lang="en-IN" sz="2400" b="0" i="0" u="none" strike="noStrike" baseline="0" dirty="0">
                <a:latin typeface="Arial Black" panose="020B0A04020102020204" pitchFamily="34" charset="0"/>
              </a:rPr>
              <a:t>wide. </a:t>
            </a:r>
          </a:p>
          <a:p>
            <a:pPr marL="342900" indent="-342900" algn="just">
              <a:buFont typeface="Arial" panose="020B0604020202020204" pitchFamily="34" charset="0"/>
              <a:buChar char="•"/>
            </a:pPr>
            <a:r>
              <a:rPr lang="en-IN" sz="2400" b="0" i="0" u="none" strike="noStrike" baseline="0" dirty="0">
                <a:latin typeface="Arial Black" panose="020B0A04020102020204" pitchFamily="34" charset="0"/>
              </a:rPr>
              <a:t>Its single loop of DNA is sheathed in a coat composed </a:t>
            </a:r>
            <a:r>
              <a:rPr lang="en-US" sz="2400" b="0" i="0" u="none" strike="noStrike" baseline="0" dirty="0">
                <a:latin typeface="Arial Black" panose="020B0A04020102020204" pitchFamily="34" charset="0"/>
              </a:rPr>
              <a:t>of the protein p8 and </a:t>
            </a:r>
            <a:r>
              <a:rPr lang="en-IN" sz="2400" b="0" i="0" u="none" strike="noStrike" baseline="0" dirty="0">
                <a:latin typeface="Arial Black" panose="020B0A04020102020204" pitchFamily="34" charset="0"/>
              </a:rPr>
              <a:t>a smattering of other proteins. </a:t>
            </a:r>
          </a:p>
          <a:p>
            <a:pPr marL="342900" indent="-342900" algn="just">
              <a:buFont typeface="Arial" panose="020B0604020202020204" pitchFamily="34" charset="0"/>
              <a:buChar char="•"/>
            </a:pPr>
            <a:r>
              <a:rPr lang="en-IN" sz="2400" b="0" i="0" u="none" strike="noStrike" baseline="0" dirty="0">
                <a:latin typeface="Arial Black" panose="020B0A04020102020204" pitchFamily="34" charset="0"/>
              </a:rPr>
              <a:t>Variations in any of the proteins can alter the properties </a:t>
            </a:r>
            <a:r>
              <a:rPr lang="en-US" sz="2400" b="0" i="0" u="none" strike="noStrike" baseline="0" dirty="0">
                <a:latin typeface="Arial Black" panose="020B0A04020102020204" pitchFamily="34" charset="0"/>
              </a:rPr>
              <a:t>of the virus, often in </a:t>
            </a:r>
            <a:r>
              <a:rPr lang="en-IN" sz="2400" b="0" i="0" u="none" strike="noStrike" baseline="0" dirty="0">
                <a:latin typeface="Arial Black" panose="020B0A04020102020204" pitchFamily="34" charset="0"/>
              </a:rPr>
              <a:t>ways useful to device construction.</a:t>
            </a:r>
            <a:endParaRPr lang="en-IN" sz="2400" dirty="0">
              <a:latin typeface="Arial Black" panose="020B0A04020102020204" pitchFamily="34" charset="0"/>
            </a:endParaRPr>
          </a:p>
        </p:txBody>
      </p:sp>
      <p:sp>
        <p:nvSpPr>
          <p:cNvPr id="12" name="TextBox 11">
            <a:extLst>
              <a:ext uri="{FF2B5EF4-FFF2-40B4-BE49-F238E27FC236}">
                <a16:creationId xmlns:a16="http://schemas.microsoft.com/office/drawing/2014/main" xmlns="" id="{5569B333-34D5-4A3E-B2CB-6C3696540FC0}"/>
              </a:ext>
            </a:extLst>
          </p:cNvPr>
          <p:cNvSpPr txBox="1"/>
          <p:nvPr/>
        </p:nvSpPr>
        <p:spPr>
          <a:xfrm>
            <a:off x="9674787" y="179493"/>
            <a:ext cx="7146036" cy="461665"/>
          </a:xfrm>
          <a:prstGeom prst="rect">
            <a:avLst/>
          </a:prstGeom>
          <a:noFill/>
        </p:spPr>
        <p:txBody>
          <a:bodyPr wrap="square">
            <a:spAutoFit/>
          </a:bodyPr>
          <a:lstStyle/>
          <a:p>
            <a:r>
              <a:rPr lang="en-IN" sz="2400" b="1" i="0" u="none" strike="noStrike" baseline="0" dirty="0">
                <a:latin typeface="Arial Black" panose="020B0A04020102020204" pitchFamily="34" charset="0"/>
              </a:rPr>
              <a:t>M13 VIRUS</a:t>
            </a:r>
            <a:endParaRPr lang="en-IN" sz="2400" dirty="0">
              <a:latin typeface="Arial Black" panose="020B0A04020102020204" pitchFamily="34" charset="0"/>
            </a:endParaRPr>
          </a:p>
        </p:txBody>
      </p:sp>
    </p:spTree>
    <p:extLst>
      <p:ext uri="{BB962C8B-B14F-4D97-AF65-F5344CB8AC3E}">
        <p14:creationId xmlns:p14="http://schemas.microsoft.com/office/powerpoint/2010/main" val="392407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lstStyle/>
          <a:p>
            <a:r>
              <a:rPr lang="en-IN" dirty="0"/>
              <a:t>Nano Electronics(M13 Phage)</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a:bodyPr>
          <a:lstStyle/>
          <a:p>
            <a:pPr algn="just"/>
            <a:r>
              <a:rPr lang="en-IN" sz="2800" b="0" i="0" u="none" strike="noStrike" baseline="0" dirty="0">
                <a:latin typeface="Sabon-Roman"/>
              </a:rPr>
              <a:t>The different </a:t>
            </a:r>
            <a:r>
              <a:rPr lang="en-US" sz="2800" b="0" i="0" u="none" strike="noStrike" baseline="0" dirty="0">
                <a:latin typeface="Sabon-Roman"/>
              </a:rPr>
              <a:t>kinds of proteins can be engineered to vary from phage to phage, making for a billion possible permutations, each conferring particular chemical affinities. </a:t>
            </a:r>
          </a:p>
          <a:p>
            <a:pPr algn="just"/>
            <a:r>
              <a:rPr lang="en-US" sz="2800" b="0" i="0" u="none" strike="noStrike" baseline="0" dirty="0">
                <a:latin typeface="Sabon-Roman"/>
              </a:rPr>
              <a:t>A phage might stick to one material along its sides, another at one end, and still another </a:t>
            </a:r>
            <a:r>
              <a:rPr lang="en-IN" sz="2800" b="0" i="0" u="none" strike="noStrike" baseline="0" dirty="0">
                <a:latin typeface="Sabon-Roman"/>
              </a:rPr>
              <a:t>at the opposite end.</a:t>
            </a:r>
          </a:p>
          <a:p>
            <a:pPr algn="just"/>
            <a:r>
              <a:rPr lang="en-US" dirty="0">
                <a:latin typeface="Sabon-Roman"/>
              </a:rPr>
              <a:t>C</a:t>
            </a:r>
            <a:r>
              <a:rPr lang="en-US" sz="2800" b="0" i="0" u="none" strike="noStrike" baseline="0" dirty="0">
                <a:latin typeface="Sabon-Roman"/>
              </a:rPr>
              <a:t>hemical specificity has long been exploited by biologists, who use M13 phages that bind to particular organic substances </a:t>
            </a:r>
            <a:r>
              <a:rPr lang="en-IN" sz="2800" b="0" i="0" u="none" strike="noStrike" baseline="0" dirty="0">
                <a:latin typeface="Sabon-Roman"/>
              </a:rPr>
              <a:t>to identify unknown samples.</a:t>
            </a:r>
          </a:p>
          <a:p>
            <a:pPr marL="0" indent="0" algn="just">
              <a:buNone/>
            </a:pPr>
            <a:endParaRPr lang="en-IN" dirty="0"/>
          </a:p>
        </p:txBody>
      </p:sp>
    </p:spTree>
    <p:extLst>
      <p:ext uri="{BB962C8B-B14F-4D97-AF65-F5344CB8AC3E}">
        <p14:creationId xmlns:p14="http://schemas.microsoft.com/office/powerpoint/2010/main" val="14358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lnSpcReduction="10000"/>
          </a:bodyPr>
          <a:lstStyle/>
          <a:p>
            <a:pPr algn="just"/>
            <a:r>
              <a:rPr lang="en-US" sz="2800" b="0" i="0" u="none" strike="noStrike" baseline="0" dirty="0">
                <a:latin typeface="Sabon-Roman"/>
              </a:rPr>
              <a:t>It was shown that the virus could also tag and manipulate inorganic molecules, such as the metals and semiconductors that lie at the heart of so many useful products.</a:t>
            </a:r>
          </a:p>
          <a:p>
            <a:pPr algn="just"/>
            <a:r>
              <a:rPr lang="en-US" dirty="0">
                <a:latin typeface="Sabon-Roman"/>
              </a:rPr>
              <a:t>A process called </a:t>
            </a:r>
            <a:r>
              <a:rPr lang="en-US" dirty="0">
                <a:solidFill>
                  <a:srgbClr val="FF0000"/>
                </a:solidFill>
                <a:latin typeface="Sabon-Roman"/>
              </a:rPr>
              <a:t>directed evolution </a:t>
            </a:r>
            <a:r>
              <a:rPr lang="en-US" dirty="0">
                <a:latin typeface="Sabon-Roman"/>
              </a:rPr>
              <a:t>was used t</a:t>
            </a:r>
            <a:r>
              <a:rPr lang="en-US" sz="2800" b="0" i="0" u="none" strike="noStrike" baseline="0" dirty="0">
                <a:latin typeface="Sabon-Roman"/>
              </a:rPr>
              <a:t>o get a phage that binds to the right molecule.</a:t>
            </a:r>
          </a:p>
          <a:p>
            <a:pPr algn="just"/>
            <a:r>
              <a:rPr lang="en-US" dirty="0">
                <a:latin typeface="Sabon-Roman"/>
              </a:rPr>
              <a:t>Amplification</a:t>
            </a:r>
            <a:r>
              <a:rPr lang="en-IN" sz="2800" b="0" i="0" u="none" strike="noStrike" baseline="0" dirty="0">
                <a:latin typeface="Sabon-RomanSC"/>
              </a:rPr>
              <a:t> could </a:t>
            </a:r>
            <a:r>
              <a:rPr lang="en-IN" sz="2800" b="0" i="0" u="none" strike="noStrike" baseline="0" dirty="0">
                <a:latin typeface="Sabon-Roman"/>
              </a:rPr>
              <a:t>provide with trillions of </a:t>
            </a:r>
            <a:r>
              <a:rPr lang="en-US" sz="2800" b="0" i="0" u="none" strike="noStrike" baseline="0" dirty="0">
                <a:latin typeface="Sabon-Roman"/>
              </a:rPr>
              <a:t>copies of a promising subset of phages for another stage of evolution.</a:t>
            </a:r>
            <a:r>
              <a:rPr lang="en-US" dirty="0">
                <a:latin typeface="Sabon-Roman"/>
              </a:rPr>
              <a:t> </a:t>
            </a:r>
          </a:p>
          <a:p>
            <a:pPr algn="just"/>
            <a:r>
              <a:rPr lang="en-IN" sz="2800" b="0" i="0" u="none" strike="noStrike" baseline="0" dirty="0">
                <a:latin typeface="Sabon-Roman"/>
              </a:rPr>
              <a:t>Thus, </a:t>
            </a:r>
            <a:r>
              <a:rPr lang="en-US" sz="2800" b="0" i="0" u="none" strike="noStrike" baseline="0" dirty="0">
                <a:latin typeface="Sabon-Roman"/>
              </a:rPr>
              <a:t>the conditions in the solution altered to make it a little harder for the phages to bond to the target materia</a:t>
            </a:r>
            <a:r>
              <a:rPr lang="en-US" dirty="0">
                <a:latin typeface="Sabon-Roman"/>
              </a:rPr>
              <a:t>l.</a:t>
            </a:r>
            <a:endParaRPr lang="en-IN" b="1" dirty="0"/>
          </a:p>
        </p:txBody>
      </p:sp>
    </p:spTree>
    <p:extLst>
      <p:ext uri="{BB962C8B-B14F-4D97-AF65-F5344CB8AC3E}">
        <p14:creationId xmlns:p14="http://schemas.microsoft.com/office/powerpoint/2010/main" val="204023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4004F3-3578-467E-ABEF-CD1ABAC3FFF6}"/>
              </a:ext>
            </a:extLst>
          </p:cNvPr>
          <p:cNvSpPr>
            <a:spLocks noGrp="1"/>
          </p:cNvSpPr>
          <p:nvPr>
            <p:ph type="title"/>
          </p:nvPr>
        </p:nvSpPr>
        <p:spPr/>
        <p:txBody>
          <a:bodyPr>
            <a:normAutofit fontScale="90000"/>
          </a:bodyPr>
          <a:lstStyle/>
          <a:p>
            <a:r>
              <a:rPr lang="en-IN" dirty="0"/>
              <a:t>Nano Electronics(M13 Phage Features)</a:t>
            </a:r>
          </a:p>
        </p:txBody>
      </p:sp>
      <p:sp>
        <p:nvSpPr>
          <p:cNvPr id="3" name="Content Placeholder 2">
            <a:extLst>
              <a:ext uri="{FF2B5EF4-FFF2-40B4-BE49-F238E27FC236}">
                <a16:creationId xmlns:a16="http://schemas.microsoft.com/office/drawing/2014/main" xmlns="" id="{034BE8BE-13EE-4601-B716-BDB9B01E1CF7}"/>
              </a:ext>
            </a:extLst>
          </p:cNvPr>
          <p:cNvSpPr>
            <a:spLocks noGrp="1"/>
          </p:cNvSpPr>
          <p:nvPr>
            <p:ph idx="1"/>
          </p:nvPr>
        </p:nvSpPr>
        <p:spPr/>
        <p:txBody>
          <a:bodyPr>
            <a:normAutofit fontScale="92500"/>
          </a:bodyPr>
          <a:lstStyle/>
          <a:p>
            <a:pPr algn="just"/>
            <a:r>
              <a:rPr lang="en-US" b="1" dirty="0"/>
              <a:t> </a:t>
            </a:r>
            <a:r>
              <a:rPr lang="en-IN" dirty="0">
                <a:latin typeface="Sabon-Roman"/>
              </a:rPr>
              <a:t>T</a:t>
            </a:r>
            <a:r>
              <a:rPr lang="en-IN" sz="2800" b="0" i="0" u="none" strike="noStrike" baseline="0" dirty="0">
                <a:latin typeface="Sabon-Roman"/>
              </a:rPr>
              <a:t>he </a:t>
            </a:r>
            <a:r>
              <a:rPr lang="en-US" sz="2800" b="0" i="0" u="none" strike="noStrike" baseline="0" dirty="0">
                <a:latin typeface="Sabon-Roman"/>
              </a:rPr>
              <a:t>less sticky variants are washed off, the survivors are amplified, and the process is repeated under still more demanding </a:t>
            </a:r>
            <a:r>
              <a:rPr lang="en-IN" sz="2800" b="0" i="0" u="none" strike="noStrike" baseline="0" dirty="0">
                <a:latin typeface="Sabon-Roman"/>
              </a:rPr>
              <a:t>conditions.</a:t>
            </a:r>
          </a:p>
          <a:p>
            <a:pPr algn="just"/>
            <a:r>
              <a:rPr lang="en-IN" dirty="0">
                <a:latin typeface="Sabon-Roman"/>
              </a:rPr>
              <a:t> </a:t>
            </a:r>
            <a:r>
              <a:rPr lang="en-US" sz="2800" b="0" i="0" u="none" strike="noStrike" baseline="0" dirty="0">
                <a:latin typeface="Sabon-Roman"/>
              </a:rPr>
              <a:t>At the end of the process, only one phage variant remained</a:t>
            </a:r>
            <a:r>
              <a:rPr lang="en-US" sz="2400" b="0" i="0" u="none" strike="noStrike" baseline="0" dirty="0">
                <a:latin typeface="Sabon-Roman"/>
              </a:rPr>
              <a:t>—</a:t>
            </a:r>
            <a:r>
              <a:rPr lang="en-US" sz="2800" b="0" i="0" u="none" strike="noStrike" baseline="0" dirty="0">
                <a:latin typeface="Sabon-Roman"/>
              </a:rPr>
              <a:t>the most selectively </a:t>
            </a:r>
            <a:r>
              <a:rPr lang="en-IN" sz="2800" b="0" i="0" u="none" strike="noStrike" baseline="0" dirty="0">
                <a:latin typeface="Sabon-Roman"/>
              </a:rPr>
              <a:t>sticky of them all.</a:t>
            </a:r>
          </a:p>
          <a:p>
            <a:pPr algn="just"/>
            <a:r>
              <a:rPr lang="en-IN" dirty="0">
                <a:latin typeface="Sabon-Roman"/>
              </a:rPr>
              <a:t> Example- </a:t>
            </a:r>
            <a:r>
              <a:rPr lang="en-US" dirty="0">
                <a:latin typeface="Sabon-Roman"/>
              </a:rPr>
              <a:t>A</a:t>
            </a:r>
            <a:r>
              <a:rPr lang="en-US" sz="2800" b="0" i="0" u="none" strike="noStrike" baseline="0" dirty="0">
                <a:latin typeface="Sabon-Roman"/>
              </a:rPr>
              <a:t> phage was with a highly specific taste for gold was put into a solution containing gold ions</a:t>
            </a:r>
            <a:r>
              <a:rPr lang="en-US" dirty="0">
                <a:latin typeface="Sabon-Roman"/>
              </a:rPr>
              <a:t>.</a:t>
            </a:r>
          </a:p>
          <a:p>
            <a:pPr algn="just"/>
            <a:r>
              <a:rPr lang="en-US" sz="2800" b="0" i="0" u="none" strike="noStrike" baseline="0" dirty="0">
                <a:latin typeface="Sabon-Roman"/>
              </a:rPr>
              <a:t>It gilded itself into a wire-let a micron long, suitable for connecting </a:t>
            </a:r>
            <a:r>
              <a:rPr lang="en-IN" sz="2800" b="0" i="0" u="none" strike="noStrike" baseline="0" dirty="0">
                <a:latin typeface="Sabon-Roman"/>
              </a:rPr>
              <a:t>adjacent elements in a microcircuit.</a:t>
            </a:r>
            <a:r>
              <a:rPr lang="en-IN" dirty="0">
                <a:latin typeface="Sabon-Roman"/>
              </a:rPr>
              <a:t> </a:t>
            </a:r>
            <a:endParaRPr lang="en-IN" b="1" dirty="0"/>
          </a:p>
        </p:txBody>
      </p:sp>
    </p:spTree>
    <p:extLst>
      <p:ext uri="{BB962C8B-B14F-4D97-AF65-F5344CB8AC3E}">
        <p14:creationId xmlns:p14="http://schemas.microsoft.com/office/powerpoint/2010/main" val="1278761008"/>
      </p:ext>
    </p:extLst>
  </p:cSld>
  <p:clrMapOvr>
    <a:masterClrMapping/>
  </p:clrMapOvr>
</p:sld>
</file>

<file path=ppt/theme/theme1.xml><?xml version="1.0" encoding="utf-8"?>
<a:theme xmlns:a="http://schemas.openxmlformats.org/drawingml/2006/main" name="SketchyVTI">
  <a:themeElements>
    <a:clrScheme name="AnalogousFromLightSeed_2SEEDS">
      <a:dk1>
        <a:srgbClr val="000000"/>
      </a:dk1>
      <a:lt1>
        <a:srgbClr val="FFFFFF"/>
      </a:lt1>
      <a:dk2>
        <a:srgbClr val="412B24"/>
      </a:dk2>
      <a:lt2>
        <a:srgbClr val="E8E2E2"/>
      </a:lt2>
      <a:accent1>
        <a:srgbClr val="75A8AB"/>
      </a:accent1>
      <a:accent2>
        <a:srgbClr val="81AA9B"/>
      </a:accent2>
      <a:accent3>
        <a:srgbClr val="88A4BE"/>
      </a:accent3>
      <a:accent4>
        <a:srgbClr val="BA7F89"/>
      </a:accent4>
      <a:accent5>
        <a:srgbClr val="C1998B"/>
      </a:accent5>
      <a:accent6>
        <a:srgbClr val="B29F79"/>
      </a:accent6>
      <a:hlink>
        <a:srgbClr val="AE6D69"/>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ketchyVTI" id="{A6D2C935-A6E4-4DD9-BCC5-5AE2504DB8EA}" vid="{F0754072-50B6-4C01-B911-67246C9F58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681FECDCB634A88B380210644E33D" ma:contentTypeVersion="2" ma:contentTypeDescription="Create a new document." ma:contentTypeScope="" ma:versionID="37873b6306962399c11eecd0d6223513">
  <xsd:schema xmlns:xsd="http://www.w3.org/2001/XMLSchema" xmlns:xs="http://www.w3.org/2001/XMLSchema" xmlns:p="http://schemas.microsoft.com/office/2006/metadata/properties" xmlns:ns2="bcaef780-bd02-4c5b-98b7-9161c76ba27b" targetNamespace="http://schemas.microsoft.com/office/2006/metadata/properties" ma:root="true" ma:fieldsID="23e97d46f374a3d1adcbd513b51aedb4" ns2:_="">
    <xsd:import namespace="bcaef780-bd02-4c5b-98b7-9161c76ba27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ef780-bd02-4c5b-98b7-9161c76ba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EBC92A-C19B-4A41-93E8-7917F07D267E}"/>
</file>

<file path=customXml/itemProps2.xml><?xml version="1.0" encoding="utf-8"?>
<ds:datastoreItem xmlns:ds="http://schemas.openxmlformats.org/officeDocument/2006/customXml" ds:itemID="{7301E8DF-319C-48EE-A047-7157A8C449CB}"/>
</file>

<file path=customXml/itemProps3.xml><?xml version="1.0" encoding="utf-8"?>
<ds:datastoreItem xmlns:ds="http://schemas.openxmlformats.org/officeDocument/2006/customXml" ds:itemID="{D3841CE8-4DFC-491D-B420-D9B19862E592}"/>
</file>

<file path=docProps/app.xml><?xml version="1.0" encoding="utf-8"?>
<Properties xmlns="http://schemas.openxmlformats.org/officeDocument/2006/extended-properties" xmlns:vt="http://schemas.openxmlformats.org/officeDocument/2006/docPropsVTypes">
  <TotalTime>549</TotalTime>
  <Words>1256</Words>
  <Application>Microsoft Macintosh PowerPoint</Application>
  <PresentationFormat>Custom</PresentationFormat>
  <Paragraphs>77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SketchyVTI</vt:lpstr>
      <vt:lpstr>Viral Nanoelectronics</vt:lpstr>
      <vt:lpstr>PowerPoint Presentation</vt:lpstr>
      <vt:lpstr>Nano Electronics</vt:lpstr>
      <vt:lpstr>Nano Electronics</vt:lpstr>
      <vt:lpstr>Nano Electronics(M13 Phage)</vt:lpstr>
      <vt:lpstr>PowerPoint Presentation</vt:lpstr>
      <vt:lpstr>Nano Electronics(M13 Phage)</vt:lpstr>
      <vt:lpstr>Nano Electronics(M13 Phage Features)</vt:lpstr>
      <vt:lpstr>Nano Electronics(M13 Phage Features)</vt:lpstr>
      <vt:lpstr>Nano Electronics(M13 Phage Features)</vt:lpstr>
      <vt:lpstr>Nano Electronics(M13 Phage Features)</vt:lpstr>
      <vt:lpstr>PowerPoint Presentation</vt:lpstr>
      <vt:lpstr>Nano Electronics(M13 Phage Features)</vt:lpstr>
      <vt:lpstr>PowerPoint Presentation</vt:lpstr>
      <vt:lpstr>Nano Electronics(M13 Phage Features)</vt:lpstr>
      <vt:lpstr>Nano Electronics(M13 Phage Features)</vt:lpstr>
      <vt:lpstr>Nano Electronics (Future Research)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Nanoelectronics</dc:title>
  <dc:creator>Debashree Kar</dc:creator>
  <cp:lastModifiedBy>Prashant Mishra</cp:lastModifiedBy>
  <cp:revision>23</cp:revision>
  <dcterms:created xsi:type="dcterms:W3CDTF">2021-04-10T14:00:12Z</dcterms:created>
  <dcterms:modified xsi:type="dcterms:W3CDTF">2021-04-23T04:12:13Z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0x0101005EE681FECDCB634A88B380210644E33D</vt:lpwstr>
  </property>
</Properties>
</file>